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7" r:id="rId1"/>
  </p:sldMasterIdLst>
  <p:handoutMasterIdLst>
    <p:handoutMasterId r:id="rId34"/>
  </p:handoutMasterIdLst>
  <p:sldIdLst>
    <p:sldId id="256" r:id="rId2"/>
    <p:sldId id="291" r:id="rId3"/>
    <p:sldId id="257" r:id="rId4"/>
    <p:sldId id="258" r:id="rId5"/>
    <p:sldId id="259" r:id="rId6"/>
    <p:sldId id="27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C59"/>
    <a:srgbClr val="748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94641" autoAdjust="0"/>
  </p:normalViewPr>
  <p:slideViewPr>
    <p:cSldViewPr snapToGrid="0">
      <p:cViewPr varScale="1">
        <p:scale>
          <a:sx n="62" d="100"/>
          <a:sy n="62" d="100"/>
        </p:scale>
        <p:origin x="16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97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0C7C4-E437-4EAD-B317-41CC29D8495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B073DE-083A-436D-B3DB-CBF54A8D6C9F}">
      <dgm:prSet phldrT="[Text]" custT="1"/>
      <dgm:spPr>
        <a:solidFill>
          <a:srgbClr val="264C59"/>
        </a:solidFill>
      </dgm:spPr>
      <dgm:t>
        <a:bodyPr/>
        <a:lstStyle/>
        <a:p>
          <a:r>
            <a:rPr lang="en-US" sz="2000" spc="-150" dirty="0">
              <a:latin typeface="Helvetica" panose="020B0604020202020204" pitchFamily="34" charset="0"/>
              <a:cs typeface="Helvetica" panose="020B0604020202020204" pitchFamily="34" charset="0"/>
            </a:rPr>
            <a:t>31 days from the event date to enroll</a:t>
          </a:r>
        </a:p>
      </dgm:t>
    </dgm:pt>
    <dgm:pt modelId="{F0493C98-EBED-453E-A007-F7220E9BD788}" type="parTrans" cxnId="{8849F6CE-81B0-489C-A746-B5F4A61B2005}">
      <dgm:prSet/>
      <dgm:spPr/>
      <dgm:t>
        <a:bodyPr/>
        <a:lstStyle/>
        <a:p>
          <a:endParaRPr lang="en-US"/>
        </a:p>
      </dgm:t>
    </dgm:pt>
    <dgm:pt modelId="{AE85783F-A563-4ECA-B65A-0ED673C77A26}" type="sibTrans" cxnId="{8849F6CE-81B0-489C-A746-B5F4A61B2005}">
      <dgm:prSet/>
      <dgm:spPr/>
      <dgm:t>
        <a:bodyPr/>
        <a:lstStyle/>
        <a:p>
          <a:endParaRPr lang="en-US"/>
        </a:p>
      </dgm:t>
    </dgm:pt>
    <dgm:pt modelId="{205E3C37-E7D0-4D3A-A6B9-2C3C458561FF}">
      <dgm:prSet phldrT="[Text]" custT="1"/>
      <dgm:spPr>
        <a:ln>
          <a:solidFill>
            <a:srgbClr val="264C59"/>
          </a:solidFill>
        </a:ln>
      </dgm:spPr>
      <dgm:t>
        <a:bodyPr/>
        <a:lstStyle/>
        <a:p>
          <a:r>
            <a:rPr lang="en-US" sz="1700" dirty="0">
              <a:latin typeface="Helvetica" panose="020B0604020202020204" pitchFamily="34" charset="0"/>
              <a:cs typeface="Helvetica" panose="020B0604020202020204" pitchFamily="34" charset="0"/>
            </a:rPr>
            <a:t>Marriage</a:t>
          </a:r>
        </a:p>
      </dgm:t>
    </dgm:pt>
    <dgm:pt modelId="{BE030A65-79BA-4F92-A809-1D04364F51C3}" type="parTrans" cxnId="{0BFA54C9-3CD8-46E9-B282-E0A546CED3F9}">
      <dgm:prSet/>
      <dgm:spPr/>
      <dgm:t>
        <a:bodyPr/>
        <a:lstStyle/>
        <a:p>
          <a:endParaRPr lang="en-US"/>
        </a:p>
      </dgm:t>
    </dgm:pt>
    <dgm:pt modelId="{66E47AD9-91E5-4857-8B2F-C24486192BEF}" type="sibTrans" cxnId="{0BFA54C9-3CD8-46E9-B282-E0A546CED3F9}">
      <dgm:prSet/>
      <dgm:spPr/>
      <dgm:t>
        <a:bodyPr/>
        <a:lstStyle/>
        <a:p>
          <a:endParaRPr lang="en-US"/>
        </a:p>
      </dgm:t>
    </dgm:pt>
    <dgm:pt modelId="{1BD1B289-E616-408D-8D5B-89CDFF33E250}">
      <dgm:prSet phldrT="[Text]" custT="1"/>
      <dgm:spPr>
        <a:ln>
          <a:solidFill>
            <a:srgbClr val="264C59"/>
          </a:solidFill>
        </a:ln>
      </dgm:spPr>
      <dgm:t>
        <a:bodyPr/>
        <a:lstStyle/>
        <a:p>
          <a:r>
            <a:rPr lang="en-US" sz="1700" dirty="0">
              <a:latin typeface="Helvetica" panose="020B0604020202020204" pitchFamily="34" charset="0"/>
              <a:cs typeface="Helvetica" panose="020B0604020202020204" pitchFamily="34" charset="0"/>
            </a:rPr>
            <a:t>Birth</a:t>
          </a:r>
        </a:p>
      </dgm:t>
    </dgm:pt>
    <dgm:pt modelId="{DE55F69C-C679-48D3-8B83-50A3BB299AC7}" type="parTrans" cxnId="{B37717F5-316A-46EE-928A-B493016B677D}">
      <dgm:prSet/>
      <dgm:spPr>
        <a:ln>
          <a:solidFill>
            <a:srgbClr val="264C59"/>
          </a:solidFill>
        </a:ln>
      </dgm:spPr>
      <dgm:t>
        <a:bodyPr/>
        <a:lstStyle/>
        <a:p>
          <a:endParaRPr lang="en-US"/>
        </a:p>
      </dgm:t>
    </dgm:pt>
    <dgm:pt modelId="{E276F04A-E284-4475-949A-27E6735DEA24}" type="sibTrans" cxnId="{B37717F5-316A-46EE-928A-B493016B677D}">
      <dgm:prSet/>
      <dgm:spPr/>
      <dgm:t>
        <a:bodyPr/>
        <a:lstStyle/>
        <a:p>
          <a:endParaRPr lang="en-US"/>
        </a:p>
      </dgm:t>
    </dgm:pt>
    <dgm:pt modelId="{1F9AAA12-F72E-439B-9325-3ABD382CEDFC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spc="-150" dirty="0">
              <a:latin typeface="Helvetica" panose="020B0604020202020204" pitchFamily="34" charset="0"/>
              <a:cs typeface="Helvetica" panose="020B0604020202020204" pitchFamily="34" charset="0"/>
            </a:rPr>
            <a:t>60 days from the date coverage is lost to enroll</a:t>
          </a:r>
        </a:p>
      </dgm:t>
    </dgm:pt>
    <dgm:pt modelId="{7CBDB463-B84E-48A9-9823-F2DBE92D4D58}" type="parTrans" cxnId="{13D7E1CC-B444-4E16-877B-ACD0106E7039}">
      <dgm:prSet/>
      <dgm:spPr/>
      <dgm:t>
        <a:bodyPr/>
        <a:lstStyle/>
        <a:p>
          <a:endParaRPr lang="en-US"/>
        </a:p>
      </dgm:t>
    </dgm:pt>
    <dgm:pt modelId="{2C1DAEA9-CC80-436D-9CC8-B5A2FBD280CE}" type="sibTrans" cxnId="{13D7E1CC-B444-4E16-877B-ACD0106E7039}">
      <dgm:prSet/>
      <dgm:spPr/>
      <dgm:t>
        <a:bodyPr/>
        <a:lstStyle/>
        <a:p>
          <a:endParaRPr lang="en-US"/>
        </a:p>
      </dgm:t>
    </dgm:pt>
    <dgm:pt modelId="{67D86858-83B8-42C3-92B8-00C93FC13767}">
      <dgm:prSet phldrT="[Text]" custT="1"/>
      <dgm:spPr>
        <a:ln>
          <a:solidFill>
            <a:srgbClr val="748035"/>
          </a:solidFill>
        </a:ln>
      </dgm:spPr>
      <dgm:t>
        <a:bodyPr/>
        <a:lstStyle/>
        <a:p>
          <a:r>
            <a:rPr lang="en-US" sz="1700" dirty="0">
              <a:latin typeface="Helvetica" panose="020B0604020202020204" pitchFamily="34" charset="0"/>
              <a:cs typeface="Helvetica" panose="020B0604020202020204" pitchFamily="34" charset="0"/>
            </a:rPr>
            <a:t>Involuntary loss of employer-sponsored group coverage</a:t>
          </a:r>
        </a:p>
      </dgm:t>
    </dgm:pt>
    <dgm:pt modelId="{E7A23833-6D84-401E-A0A5-A3490727A19A}" type="parTrans" cxnId="{6DDCE53B-1FD5-4F52-80C7-49A682CB2F49}">
      <dgm:prSet/>
      <dgm:spPr>
        <a:ln>
          <a:solidFill>
            <a:srgbClr val="748035"/>
          </a:solidFill>
        </a:ln>
      </dgm:spPr>
      <dgm:t>
        <a:bodyPr/>
        <a:lstStyle/>
        <a:p>
          <a:endParaRPr lang="en-US"/>
        </a:p>
      </dgm:t>
    </dgm:pt>
    <dgm:pt modelId="{36BAF42D-3FFB-4EF3-93F4-9FBE0D173A2C}" type="sibTrans" cxnId="{6DDCE53B-1FD5-4F52-80C7-49A682CB2F49}">
      <dgm:prSet/>
      <dgm:spPr/>
      <dgm:t>
        <a:bodyPr/>
        <a:lstStyle/>
        <a:p>
          <a:endParaRPr lang="en-US"/>
        </a:p>
      </dgm:t>
    </dgm:pt>
    <dgm:pt modelId="{27670C68-07D5-4143-848B-9E2C2811C0E1}">
      <dgm:prSet phldrT="[Text]" custT="1"/>
      <dgm:spPr>
        <a:ln>
          <a:solidFill>
            <a:srgbClr val="264C59"/>
          </a:solidFill>
        </a:ln>
      </dgm:spPr>
      <dgm:t>
        <a:bodyPr/>
        <a:lstStyle/>
        <a:p>
          <a:r>
            <a:rPr lang="en-US" sz="1700" dirty="0">
              <a:latin typeface="Helvetica" panose="020B0604020202020204" pitchFamily="34" charset="0"/>
              <a:cs typeface="Helvetica" panose="020B0604020202020204" pitchFamily="34" charset="0"/>
            </a:rPr>
            <a:t>Adoption</a:t>
          </a:r>
        </a:p>
      </dgm:t>
    </dgm:pt>
    <dgm:pt modelId="{303110A4-54A7-4B07-AEC7-B1FE5C58F50B}" type="parTrans" cxnId="{CF9A7747-7E59-4075-8EDD-6DA3DE24E497}">
      <dgm:prSet/>
      <dgm:spPr>
        <a:ln>
          <a:solidFill>
            <a:srgbClr val="264C59"/>
          </a:solidFill>
        </a:ln>
      </dgm:spPr>
      <dgm:t>
        <a:bodyPr/>
        <a:lstStyle/>
        <a:p>
          <a:endParaRPr lang="en-US"/>
        </a:p>
      </dgm:t>
    </dgm:pt>
    <dgm:pt modelId="{AE59DC37-6DE9-4F63-B7E2-5FC92C7CBBC8}" type="sibTrans" cxnId="{CF9A7747-7E59-4075-8EDD-6DA3DE24E497}">
      <dgm:prSet/>
      <dgm:spPr/>
      <dgm:t>
        <a:bodyPr/>
        <a:lstStyle/>
        <a:p>
          <a:endParaRPr lang="en-US"/>
        </a:p>
      </dgm:t>
    </dgm:pt>
    <dgm:pt modelId="{11266911-2853-4D3A-AC16-C43539D860AE}">
      <dgm:prSet phldrT="[Text]" custT="1"/>
      <dgm:spPr>
        <a:ln>
          <a:solidFill>
            <a:srgbClr val="264C59"/>
          </a:solidFill>
        </a:ln>
      </dgm:spPr>
      <dgm:t>
        <a:bodyPr/>
        <a:lstStyle/>
        <a:p>
          <a:r>
            <a:rPr lang="en-US" sz="1700" dirty="0">
              <a:latin typeface="Helvetica" panose="020B0604020202020204" pitchFamily="34" charset="0"/>
              <a:cs typeface="Helvetica" panose="020B0604020202020204" pitchFamily="34" charset="0"/>
            </a:rPr>
            <a:t>Placement of a child</a:t>
          </a:r>
        </a:p>
      </dgm:t>
    </dgm:pt>
    <dgm:pt modelId="{C2A91676-E4FB-451F-9099-101AB0081C15}" type="parTrans" cxnId="{6B4A5150-CFC4-4ABB-995D-D9D299B5CF1E}">
      <dgm:prSet/>
      <dgm:spPr>
        <a:ln>
          <a:solidFill>
            <a:srgbClr val="264C59"/>
          </a:solidFill>
        </a:ln>
      </dgm:spPr>
      <dgm:t>
        <a:bodyPr/>
        <a:lstStyle/>
        <a:p>
          <a:endParaRPr lang="en-US"/>
        </a:p>
      </dgm:t>
    </dgm:pt>
    <dgm:pt modelId="{1EDF7AE9-AC73-4C76-8D03-5E339BD70A41}" type="sibTrans" cxnId="{6B4A5150-CFC4-4ABB-995D-D9D299B5CF1E}">
      <dgm:prSet/>
      <dgm:spPr/>
      <dgm:t>
        <a:bodyPr/>
        <a:lstStyle/>
        <a:p>
          <a:endParaRPr lang="en-US"/>
        </a:p>
      </dgm:t>
    </dgm:pt>
    <dgm:pt modelId="{5D8A3258-1BF7-4419-9757-FC3314063E85}" type="pres">
      <dgm:prSet presAssocID="{8B10C7C4-E437-4EAD-B317-41CC29D849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E8F1AEE-ACDB-4FB9-B3FB-8204C66556F6}" type="pres">
      <dgm:prSet presAssocID="{39B073DE-083A-436D-B3DB-CBF54A8D6C9F}" presName="root" presStyleCnt="0"/>
      <dgm:spPr/>
    </dgm:pt>
    <dgm:pt modelId="{604E5C19-A023-4D97-8D1D-2D9CCAA24442}" type="pres">
      <dgm:prSet presAssocID="{39B073DE-083A-436D-B3DB-CBF54A8D6C9F}" presName="rootComposite" presStyleCnt="0"/>
      <dgm:spPr/>
    </dgm:pt>
    <dgm:pt modelId="{9286271F-2842-4417-B2EF-BCD3B49B6C09}" type="pres">
      <dgm:prSet presAssocID="{39B073DE-083A-436D-B3DB-CBF54A8D6C9F}" presName="rootText" presStyleLbl="node1" presStyleIdx="0" presStyleCnt="2" custScaleX="125345" custScaleY="176038"/>
      <dgm:spPr/>
    </dgm:pt>
    <dgm:pt modelId="{045BE1BB-7DEF-45A9-B4BC-1F7E55589CE7}" type="pres">
      <dgm:prSet presAssocID="{39B073DE-083A-436D-B3DB-CBF54A8D6C9F}" presName="rootConnector" presStyleLbl="node1" presStyleIdx="0" presStyleCnt="2"/>
      <dgm:spPr/>
    </dgm:pt>
    <dgm:pt modelId="{F277B0F0-BF78-4837-ABEA-C5F639C4C9CD}" type="pres">
      <dgm:prSet presAssocID="{39B073DE-083A-436D-B3DB-CBF54A8D6C9F}" presName="childShape" presStyleCnt="0"/>
      <dgm:spPr/>
    </dgm:pt>
    <dgm:pt modelId="{AF83BCC2-52B1-4F59-AED4-6FFE421B1322}" type="pres">
      <dgm:prSet presAssocID="{BE030A65-79BA-4F92-A809-1D04364F51C3}" presName="Name13" presStyleLbl="parChTrans1D2" presStyleIdx="0" presStyleCnt="5"/>
      <dgm:spPr/>
    </dgm:pt>
    <dgm:pt modelId="{AE6A8A2F-998E-4BB3-9E85-A1CFE07F4971}" type="pres">
      <dgm:prSet presAssocID="{205E3C37-E7D0-4D3A-A6B9-2C3C458561FF}" presName="childText" presStyleLbl="bgAcc1" presStyleIdx="0" presStyleCnt="5" custScaleX="156611">
        <dgm:presLayoutVars>
          <dgm:bulletEnabled val="1"/>
        </dgm:presLayoutVars>
      </dgm:prSet>
      <dgm:spPr/>
    </dgm:pt>
    <dgm:pt modelId="{179C86B5-157B-45C8-9BD3-B1E4F72FA7AF}" type="pres">
      <dgm:prSet presAssocID="{DE55F69C-C679-48D3-8B83-50A3BB299AC7}" presName="Name13" presStyleLbl="parChTrans1D2" presStyleIdx="1" presStyleCnt="5"/>
      <dgm:spPr/>
    </dgm:pt>
    <dgm:pt modelId="{BF347214-A727-4AB3-A331-359323A0FEF4}" type="pres">
      <dgm:prSet presAssocID="{1BD1B289-E616-408D-8D5B-89CDFF33E250}" presName="childText" presStyleLbl="bgAcc1" presStyleIdx="1" presStyleCnt="5" custScaleX="162064">
        <dgm:presLayoutVars>
          <dgm:bulletEnabled val="1"/>
        </dgm:presLayoutVars>
      </dgm:prSet>
      <dgm:spPr/>
    </dgm:pt>
    <dgm:pt modelId="{84F9BAD9-9939-4455-B8F8-B387E521C8FE}" type="pres">
      <dgm:prSet presAssocID="{303110A4-54A7-4B07-AEC7-B1FE5C58F50B}" presName="Name13" presStyleLbl="parChTrans1D2" presStyleIdx="2" presStyleCnt="5"/>
      <dgm:spPr/>
    </dgm:pt>
    <dgm:pt modelId="{4429F17B-FDAA-49C6-903B-50C0F848F182}" type="pres">
      <dgm:prSet presAssocID="{27670C68-07D5-4143-848B-9E2C2811C0E1}" presName="childText" presStyleLbl="bgAcc1" presStyleIdx="2" presStyleCnt="5" custScaleX="156826">
        <dgm:presLayoutVars>
          <dgm:bulletEnabled val="1"/>
        </dgm:presLayoutVars>
      </dgm:prSet>
      <dgm:spPr/>
    </dgm:pt>
    <dgm:pt modelId="{B8F5667F-3022-43D9-B69A-BFC2D5A569F4}" type="pres">
      <dgm:prSet presAssocID="{C2A91676-E4FB-451F-9099-101AB0081C15}" presName="Name13" presStyleLbl="parChTrans1D2" presStyleIdx="3" presStyleCnt="5"/>
      <dgm:spPr/>
    </dgm:pt>
    <dgm:pt modelId="{12A2CAF7-2F0D-400C-A700-76B76274F030}" type="pres">
      <dgm:prSet presAssocID="{11266911-2853-4D3A-AC16-C43539D860AE}" presName="childText" presStyleLbl="bgAcc1" presStyleIdx="3" presStyleCnt="5" custScaleX="158345">
        <dgm:presLayoutVars>
          <dgm:bulletEnabled val="1"/>
        </dgm:presLayoutVars>
      </dgm:prSet>
      <dgm:spPr/>
    </dgm:pt>
    <dgm:pt modelId="{3E4FE1D8-C732-45CF-8229-04F325DE770C}" type="pres">
      <dgm:prSet presAssocID="{1F9AAA12-F72E-439B-9325-3ABD382CEDFC}" presName="root" presStyleCnt="0"/>
      <dgm:spPr/>
    </dgm:pt>
    <dgm:pt modelId="{A06BB9B8-012D-48FB-B941-B1F9280B3F12}" type="pres">
      <dgm:prSet presAssocID="{1F9AAA12-F72E-439B-9325-3ABD382CEDFC}" presName="rootComposite" presStyleCnt="0"/>
      <dgm:spPr/>
    </dgm:pt>
    <dgm:pt modelId="{E5C3B26D-1F6B-4458-B829-C10B51C2DCC2}" type="pres">
      <dgm:prSet presAssocID="{1F9AAA12-F72E-439B-9325-3ABD382CEDFC}" presName="rootText" presStyleLbl="node1" presStyleIdx="1" presStyleCnt="2" custScaleX="129530" custScaleY="184336" custLinFactNeighborX="1236"/>
      <dgm:spPr/>
    </dgm:pt>
    <dgm:pt modelId="{D6A8398A-249F-40FB-AE59-03027A25C91F}" type="pres">
      <dgm:prSet presAssocID="{1F9AAA12-F72E-439B-9325-3ABD382CEDFC}" presName="rootConnector" presStyleLbl="node1" presStyleIdx="1" presStyleCnt="2"/>
      <dgm:spPr/>
    </dgm:pt>
    <dgm:pt modelId="{1969EB75-816D-4B0C-81EC-7735E4E9332E}" type="pres">
      <dgm:prSet presAssocID="{1F9AAA12-F72E-439B-9325-3ABD382CEDFC}" presName="childShape" presStyleCnt="0"/>
      <dgm:spPr/>
    </dgm:pt>
    <dgm:pt modelId="{F9E4F44F-B30A-4242-9D05-ADC2B36D1A63}" type="pres">
      <dgm:prSet presAssocID="{E7A23833-6D84-401E-A0A5-A3490727A19A}" presName="Name13" presStyleLbl="parChTrans1D2" presStyleIdx="4" presStyleCnt="5"/>
      <dgm:spPr/>
    </dgm:pt>
    <dgm:pt modelId="{05746623-F80C-4B08-A377-10C263544D08}" type="pres">
      <dgm:prSet presAssocID="{67D86858-83B8-42C3-92B8-00C93FC13767}" presName="childText" presStyleLbl="bgAcc1" presStyleIdx="4" presStyleCnt="5" custScaleX="193115" custScaleY="157952">
        <dgm:presLayoutVars>
          <dgm:bulletEnabled val="1"/>
        </dgm:presLayoutVars>
      </dgm:prSet>
      <dgm:spPr/>
    </dgm:pt>
  </dgm:ptLst>
  <dgm:cxnLst>
    <dgm:cxn modelId="{E6794607-51C8-401A-A735-19C81BF8E2C7}" type="presOf" srcId="{67D86858-83B8-42C3-92B8-00C93FC13767}" destId="{05746623-F80C-4B08-A377-10C263544D08}" srcOrd="0" destOrd="0" presId="urn:microsoft.com/office/officeart/2005/8/layout/hierarchy3"/>
    <dgm:cxn modelId="{58B5591B-F9DB-4B58-9BA8-2984394EC248}" type="presOf" srcId="{1F9AAA12-F72E-439B-9325-3ABD382CEDFC}" destId="{D6A8398A-249F-40FB-AE59-03027A25C91F}" srcOrd="1" destOrd="0" presId="urn:microsoft.com/office/officeart/2005/8/layout/hierarchy3"/>
    <dgm:cxn modelId="{9C00C024-DE75-4ED8-BB03-CAD91D404D97}" type="presOf" srcId="{1F9AAA12-F72E-439B-9325-3ABD382CEDFC}" destId="{E5C3B26D-1F6B-4458-B829-C10B51C2DCC2}" srcOrd="0" destOrd="0" presId="urn:microsoft.com/office/officeart/2005/8/layout/hierarchy3"/>
    <dgm:cxn modelId="{E3FE0E29-BD32-4CF5-8FC4-D8B617BF23F2}" type="presOf" srcId="{1BD1B289-E616-408D-8D5B-89CDFF33E250}" destId="{BF347214-A727-4AB3-A331-359323A0FEF4}" srcOrd="0" destOrd="0" presId="urn:microsoft.com/office/officeart/2005/8/layout/hierarchy3"/>
    <dgm:cxn modelId="{CAE5C729-4779-440A-98FF-4044D95911AC}" type="presOf" srcId="{27670C68-07D5-4143-848B-9E2C2811C0E1}" destId="{4429F17B-FDAA-49C6-903B-50C0F848F182}" srcOrd="0" destOrd="0" presId="urn:microsoft.com/office/officeart/2005/8/layout/hierarchy3"/>
    <dgm:cxn modelId="{B7C79330-4EA2-4651-90CB-B7446F04A697}" type="presOf" srcId="{205E3C37-E7D0-4D3A-A6B9-2C3C458561FF}" destId="{AE6A8A2F-998E-4BB3-9E85-A1CFE07F4971}" srcOrd="0" destOrd="0" presId="urn:microsoft.com/office/officeart/2005/8/layout/hierarchy3"/>
    <dgm:cxn modelId="{6DDCE53B-1FD5-4F52-80C7-49A682CB2F49}" srcId="{1F9AAA12-F72E-439B-9325-3ABD382CEDFC}" destId="{67D86858-83B8-42C3-92B8-00C93FC13767}" srcOrd="0" destOrd="0" parTransId="{E7A23833-6D84-401E-A0A5-A3490727A19A}" sibTransId="{36BAF42D-3FFB-4EF3-93F4-9FBE0D173A2C}"/>
    <dgm:cxn modelId="{9454755E-63F1-4501-9DAB-C626002C7704}" type="presOf" srcId="{303110A4-54A7-4B07-AEC7-B1FE5C58F50B}" destId="{84F9BAD9-9939-4455-B8F8-B387E521C8FE}" srcOrd="0" destOrd="0" presId="urn:microsoft.com/office/officeart/2005/8/layout/hierarchy3"/>
    <dgm:cxn modelId="{F6235141-4BEB-4839-9F80-A7A872A8FA71}" type="presOf" srcId="{C2A91676-E4FB-451F-9099-101AB0081C15}" destId="{B8F5667F-3022-43D9-B69A-BFC2D5A569F4}" srcOrd="0" destOrd="0" presId="urn:microsoft.com/office/officeart/2005/8/layout/hierarchy3"/>
    <dgm:cxn modelId="{37CF8264-E363-4B38-8D03-C3A307D05E1E}" type="presOf" srcId="{8B10C7C4-E437-4EAD-B317-41CC29D84958}" destId="{5D8A3258-1BF7-4419-9757-FC3314063E85}" srcOrd="0" destOrd="0" presId="urn:microsoft.com/office/officeart/2005/8/layout/hierarchy3"/>
    <dgm:cxn modelId="{CF9A7747-7E59-4075-8EDD-6DA3DE24E497}" srcId="{39B073DE-083A-436D-B3DB-CBF54A8D6C9F}" destId="{27670C68-07D5-4143-848B-9E2C2811C0E1}" srcOrd="2" destOrd="0" parTransId="{303110A4-54A7-4B07-AEC7-B1FE5C58F50B}" sibTransId="{AE59DC37-6DE9-4F63-B7E2-5FC92C7CBBC8}"/>
    <dgm:cxn modelId="{910E6B6E-5935-4415-B22C-F39FBCB84359}" type="presOf" srcId="{11266911-2853-4D3A-AC16-C43539D860AE}" destId="{12A2CAF7-2F0D-400C-A700-76B76274F030}" srcOrd="0" destOrd="0" presId="urn:microsoft.com/office/officeart/2005/8/layout/hierarchy3"/>
    <dgm:cxn modelId="{927B926F-24D7-4319-BF9F-C2AC2B4E2BEC}" type="presOf" srcId="{DE55F69C-C679-48D3-8B83-50A3BB299AC7}" destId="{179C86B5-157B-45C8-9BD3-B1E4F72FA7AF}" srcOrd="0" destOrd="0" presId="urn:microsoft.com/office/officeart/2005/8/layout/hierarchy3"/>
    <dgm:cxn modelId="{6B4A5150-CFC4-4ABB-995D-D9D299B5CF1E}" srcId="{39B073DE-083A-436D-B3DB-CBF54A8D6C9F}" destId="{11266911-2853-4D3A-AC16-C43539D860AE}" srcOrd="3" destOrd="0" parTransId="{C2A91676-E4FB-451F-9099-101AB0081C15}" sibTransId="{1EDF7AE9-AC73-4C76-8D03-5E339BD70A41}"/>
    <dgm:cxn modelId="{B2514683-93CD-48DC-8424-F3C09F5EF829}" type="presOf" srcId="{39B073DE-083A-436D-B3DB-CBF54A8D6C9F}" destId="{9286271F-2842-4417-B2EF-BCD3B49B6C09}" srcOrd="0" destOrd="0" presId="urn:microsoft.com/office/officeart/2005/8/layout/hierarchy3"/>
    <dgm:cxn modelId="{77915684-5415-47AD-8674-491445756374}" type="presOf" srcId="{39B073DE-083A-436D-B3DB-CBF54A8D6C9F}" destId="{045BE1BB-7DEF-45A9-B4BC-1F7E55589CE7}" srcOrd="1" destOrd="0" presId="urn:microsoft.com/office/officeart/2005/8/layout/hierarchy3"/>
    <dgm:cxn modelId="{9F72B7B1-9ABE-4996-9E95-71B4CC0B190D}" type="presOf" srcId="{E7A23833-6D84-401E-A0A5-A3490727A19A}" destId="{F9E4F44F-B30A-4242-9D05-ADC2B36D1A63}" srcOrd="0" destOrd="0" presId="urn:microsoft.com/office/officeart/2005/8/layout/hierarchy3"/>
    <dgm:cxn modelId="{0BFA54C9-3CD8-46E9-B282-E0A546CED3F9}" srcId="{39B073DE-083A-436D-B3DB-CBF54A8D6C9F}" destId="{205E3C37-E7D0-4D3A-A6B9-2C3C458561FF}" srcOrd="0" destOrd="0" parTransId="{BE030A65-79BA-4F92-A809-1D04364F51C3}" sibTransId="{66E47AD9-91E5-4857-8B2F-C24486192BEF}"/>
    <dgm:cxn modelId="{13D7E1CC-B444-4E16-877B-ACD0106E7039}" srcId="{8B10C7C4-E437-4EAD-B317-41CC29D84958}" destId="{1F9AAA12-F72E-439B-9325-3ABD382CEDFC}" srcOrd="1" destOrd="0" parTransId="{7CBDB463-B84E-48A9-9823-F2DBE92D4D58}" sibTransId="{2C1DAEA9-CC80-436D-9CC8-B5A2FBD280CE}"/>
    <dgm:cxn modelId="{8849F6CE-81B0-489C-A746-B5F4A61B2005}" srcId="{8B10C7C4-E437-4EAD-B317-41CC29D84958}" destId="{39B073DE-083A-436D-B3DB-CBF54A8D6C9F}" srcOrd="0" destOrd="0" parTransId="{F0493C98-EBED-453E-A007-F7220E9BD788}" sibTransId="{AE85783F-A563-4ECA-B65A-0ED673C77A26}"/>
    <dgm:cxn modelId="{BF7F8AEF-CB1B-4798-8F26-8A3866B3D743}" type="presOf" srcId="{BE030A65-79BA-4F92-A809-1D04364F51C3}" destId="{AF83BCC2-52B1-4F59-AED4-6FFE421B1322}" srcOrd="0" destOrd="0" presId="urn:microsoft.com/office/officeart/2005/8/layout/hierarchy3"/>
    <dgm:cxn modelId="{B37717F5-316A-46EE-928A-B493016B677D}" srcId="{39B073DE-083A-436D-B3DB-CBF54A8D6C9F}" destId="{1BD1B289-E616-408D-8D5B-89CDFF33E250}" srcOrd="1" destOrd="0" parTransId="{DE55F69C-C679-48D3-8B83-50A3BB299AC7}" sibTransId="{E276F04A-E284-4475-949A-27E6735DEA24}"/>
    <dgm:cxn modelId="{7A1ECEB2-D3FA-4BDB-8960-6FF9600E9A60}" type="presParOf" srcId="{5D8A3258-1BF7-4419-9757-FC3314063E85}" destId="{6E8F1AEE-ACDB-4FB9-B3FB-8204C66556F6}" srcOrd="0" destOrd="0" presId="urn:microsoft.com/office/officeart/2005/8/layout/hierarchy3"/>
    <dgm:cxn modelId="{FEF4F9CB-2848-4788-8EED-0A63CA461B71}" type="presParOf" srcId="{6E8F1AEE-ACDB-4FB9-B3FB-8204C66556F6}" destId="{604E5C19-A023-4D97-8D1D-2D9CCAA24442}" srcOrd="0" destOrd="0" presId="urn:microsoft.com/office/officeart/2005/8/layout/hierarchy3"/>
    <dgm:cxn modelId="{81298355-F31A-477F-918A-4187C82DDAF6}" type="presParOf" srcId="{604E5C19-A023-4D97-8D1D-2D9CCAA24442}" destId="{9286271F-2842-4417-B2EF-BCD3B49B6C09}" srcOrd="0" destOrd="0" presId="urn:microsoft.com/office/officeart/2005/8/layout/hierarchy3"/>
    <dgm:cxn modelId="{BE613532-A889-409D-9070-30438FF09501}" type="presParOf" srcId="{604E5C19-A023-4D97-8D1D-2D9CCAA24442}" destId="{045BE1BB-7DEF-45A9-B4BC-1F7E55589CE7}" srcOrd="1" destOrd="0" presId="urn:microsoft.com/office/officeart/2005/8/layout/hierarchy3"/>
    <dgm:cxn modelId="{48CA4C77-A5FD-44FD-A456-57EC0365FB7D}" type="presParOf" srcId="{6E8F1AEE-ACDB-4FB9-B3FB-8204C66556F6}" destId="{F277B0F0-BF78-4837-ABEA-C5F639C4C9CD}" srcOrd="1" destOrd="0" presId="urn:microsoft.com/office/officeart/2005/8/layout/hierarchy3"/>
    <dgm:cxn modelId="{B6C7F4FD-D2F3-4A6D-82A1-D0E0BCC23B1B}" type="presParOf" srcId="{F277B0F0-BF78-4837-ABEA-C5F639C4C9CD}" destId="{AF83BCC2-52B1-4F59-AED4-6FFE421B1322}" srcOrd="0" destOrd="0" presId="urn:microsoft.com/office/officeart/2005/8/layout/hierarchy3"/>
    <dgm:cxn modelId="{BCC40C48-8A19-4786-AAA1-2F1D40D741F8}" type="presParOf" srcId="{F277B0F0-BF78-4837-ABEA-C5F639C4C9CD}" destId="{AE6A8A2F-998E-4BB3-9E85-A1CFE07F4971}" srcOrd="1" destOrd="0" presId="urn:microsoft.com/office/officeart/2005/8/layout/hierarchy3"/>
    <dgm:cxn modelId="{314EE2D5-E424-47AD-A2B2-3FE3F4F60359}" type="presParOf" srcId="{F277B0F0-BF78-4837-ABEA-C5F639C4C9CD}" destId="{179C86B5-157B-45C8-9BD3-B1E4F72FA7AF}" srcOrd="2" destOrd="0" presId="urn:microsoft.com/office/officeart/2005/8/layout/hierarchy3"/>
    <dgm:cxn modelId="{77731966-2454-4D03-8745-8629B9B1D4EA}" type="presParOf" srcId="{F277B0F0-BF78-4837-ABEA-C5F639C4C9CD}" destId="{BF347214-A727-4AB3-A331-359323A0FEF4}" srcOrd="3" destOrd="0" presId="urn:microsoft.com/office/officeart/2005/8/layout/hierarchy3"/>
    <dgm:cxn modelId="{30E411F9-6132-4276-80E7-549732CBAC89}" type="presParOf" srcId="{F277B0F0-BF78-4837-ABEA-C5F639C4C9CD}" destId="{84F9BAD9-9939-4455-B8F8-B387E521C8FE}" srcOrd="4" destOrd="0" presId="urn:microsoft.com/office/officeart/2005/8/layout/hierarchy3"/>
    <dgm:cxn modelId="{8ADA5E03-EC50-425B-A6E3-8C025361329B}" type="presParOf" srcId="{F277B0F0-BF78-4837-ABEA-C5F639C4C9CD}" destId="{4429F17B-FDAA-49C6-903B-50C0F848F182}" srcOrd="5" destOrd="0" presId="urn:microsoft.com/office/officeart/2005/8/layout/hierarchy3"/>
    <dgm:cxn modelId="{5617C4DE-D8C6-4A48-BB20-4A138CE51997}" type="presParOf" srcId="{F277B0F0-BF78-4837-ABEA-C5F639C4C9CD}" destId="{B8F5667F-3022-43D9-B69A-BFC2D5A569F4}" srcOrd="6" destOrd="0" presId="urn:microsoft.com/office/officeart/2005/8/layout/hierarchy3"/>
    <dgm:cxn modelId="{0B023534-2EB0-4BA1-8DF4-9FBE37243D7C}" type="presParOf" srcId="{F277B0F0-BF78-4837-ABEA-C5F639C4C9CD}" destId="{12A2CAF7-2F0D-400C-A700-76B76274F030}" srcOrd="7" destOrd="0" presId="urn:microsoft.com/office/officeart/2005/8/layout/hierarchy3"/>
    <dgm:cxn modelId="{2C6ABD74-C07E-4B1C-ACBB-87B6D1C8B2A9}" type="presParOf" srcId="{5D8A3258-1BF7-4419-9757-FC3314063E85}" destId="{3E4FE1D8-C732-45CF-8229-04F325DE770C}" srcOrd="1" destOrd="0" presId="urn:microsoft.com/office/officeart/2005/8/layout/hierarchy3"/>
    <dgm:cxn modelId="{9CC937D0-2E58-49C8-8E9D-B66798E689F9}" type="presParOf" srcId="{3E4FE1D8-C732-45CF-8229-04F325DE770C}" destId="{A06BB9B8-012D-48FB-B941-B1F9280B3F12}" srcOrd="0" destOrd="0" presId="urn:microsoft.com/office/officeart/2005/8/layout/hierarchy3"/>
    <dgm:cxn modelId="{6DC972D9-D547-4D77-97E3-6E33F964EA9E}" type="presParOf" srcId="{A06BB9B8-012D-48FB-B941-B1F9280B3F12}" destId="{E5C3B26D-1F6B-4458-B829-C10B51C2DCC2}" srcOrd="0" destOrd="0" presId="urn:microsoft.com/office/officeart/2005/8/layout/hierarchy3"/>
    <dgm:cxn modelId="{65EBAB5D-7127-477C-9407-27330A4F0603}" type="presParOf" srcId="{A06BB9B8-012D-48FB-B941-B1F9280B3F12}" destId="{D6A8398A-249F-40FB-AE59-03027A25C91F}" srcOrd="1" destOrd="0" presId="urn:microsoft.com/office/officeart/2005/8/layout/hierarchy3"/>
    <dgm:cxn modelId="{96C6B47B-6F1C-477C-ADF9-656D0C596BE7}" type="presParOf" srcId="{3E4FE1D8-C732-45CF-8229-04F325DE770C}" destId="{1969EB75-816D-4B0C-81EC-7735E4E9332E}" srcOrd="1" destOrd="0" presId="urn:microsoft.com/office/officeart/2005/8/layout/hierarchy3"/>
    <dgm:cxn modelId="{8F90BFB3-E9C2-4D37-9B28-D1EA5C64B929}" type="presParOf" srcId="{1969EB75-816D-4B0C-81EC-7735E4E9332E}" destId="{F9E4F44F-B30A-4242-9D05-ADC2B36D1A63}" srcOrd="0" destOrd="0" presId="urn:microsoft.com/office/officeart/2005/8/layout/hierarchy3"/>
    <dgm:cxn modelId="{C2C5E391-B24B-498E-A185-443EACBBD029}" type="presParOf" srcId="{1969EB75-816D-4B0C-81EC-7735E4E9332E}" destId="{05746623-F80C-4B08-A377-10C263544D0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6271F-2842-4417-B2EF-BCD3B49B6C09}">
      <dsp:nvSpPr>
        <dsp:cNvPr id="0" name=""/>
        <dsp:cNvSpPr/>
      </dsp:nvSpPr>
      <dsp:spPr>
        <a:xfrm>
          <a:off x="487696" y="1938"/>
          <a:ext cx="1505605" cy="1057257"/>
        </a:xfrm>
        <a:prstGeom prst="roundRect">
          <a:avLst>
            <a:gd name="adj" fmla="val 10000"/>
          </a:avLst>
        </a:prstGeom>
        <a:solidFill>
          <a:srgbClr val="264C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-150" dirty="0">
              <a:latin typeface="Helvetica" panose="020B0604020202020204" pitchFamily="34" charset="0"/>
              <a:cs typeface="Helvetica" panose="020B0604020202020204" pitchFamily="34" charset="0"/>
            </a:rPr>
            <a:t>31 days from the event date to enroll</a:t>
          </a:r>
        </a:p>
      </dsp:txBody>
      <dsp:txXfrm>
        <a:off x="518662" y="32904"/>
        <a:ext cx="1443673" cy="995325"/>
      </dsp:txXfrm>
    </dsp:sp>
    <dsp:sp modelId="{AF83BCC2-52B1-4F59-AED4-6FFE421B1322}">
      <dsp:nvSpPr>
        <dsp:cNvPr id="0" name=""/>
        <dsp:cNvSpPr/>
      </dsp:nvSpPr>
      <dsp:spPr>
        <a:xfrm>
          <a:off x="638257" y="1059196"/>
          <a:ext cx="150560" cy="450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438"/>
              </a:lnTo>
              <a:lnTo>
                <a:pt x="150560" y="4504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A8A2F-998E-4BB3-9E85-A1CFE07F4971}">
      <dsp:nvSpPr>
        <dsp:cNvPr id="0" name=""/>
        <dsp:cNvSpPr/>
      </dsp:nvSpPr>
      <dsp:spPr>
        <a:xfrm>
          <a:off x="788817" y="1209342"/>
          <a:ext cx="1504930" cy="600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64C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Helvetica" panose="020B0604020202020204" pitchFamily="34" charset="0"/>
              <a:cs typeface="Helvetica" panose="020B0604020202020204" pitchFamily="34" charset="0"/>
            </a:rPr>
            <a:t>Marriage</a:t>
          </a:r>
        </a:p>
      </dsp:txBody>
      <dsp:txXfrm>
        <a:off x="806408" y="1226933"/>
        <a:ext cx="1469748" cy="565402"/>
      </dsp:txXfrm>
    </dsp:sp>
    <dsp:sp modelId="{179C86B5-157B-45C8-9BD3-B1E4F72FA7AF}">
      <dsp:nvSpPr>
        <dsp:cNvPr id="0" name=""/>
        <dsp:cNvSpPr/>
      </dsp:nvSpPr>
      <dsp:spPr>
        <a:xfrm>
          <a:off x="638257" y="1059196"/>
          <a:ext cx="150560" cy="1201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1169"/>
              </a:lnTo>
              <a:lnTo>
                <a:pt x="150560" y="1201169"/>
              </a:lnTo>
            </a:path>
          </a:pathLst>
        </a:custGeom>
        <a:noFill/>
        <a:ln w="12700" cap="flat" cmpd="sng" algn="ctr">
          <a:solidFill>
            <a:srgbClr val="264C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347214-A727-4AB3-A331-359323A0FEF4}">
      <dsp:nvSpPr>
        <dsp:cNvPr id="0" name=""/>
        <dsp:cNvSpPr/>
      </dsp:nvSpPr>
      <dsp:spPr>
        <a:xfrm>
          <a:off x="788817" y="1960072"/>
          <a:ext cx="1557330" cy="600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64C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Helvetica" panose="020B0604020202020204" pitchFamily="34" charset="0"/>
              <a:cs typeface="Helvetica" panose="020B0604020202020204" pitchFamily="34" charset="0"/>
            </a:rPr>
            <a:t>Birth</a:t>
          </a:r>
        </a:p>
      </dsp:txBody>
      <dsp:txXfrm>
        <a:off x="806408" y="1977663"/>
        <a:ext cx="1522148" cy="565402"/>
      </dsp:txXfrm>
    </dsp:sp>
    <dsp:sp modelId="{84F9BAD9-9939-4455-B8F8-B387E521C8FE}">
      <dsp:nvSpPr>
        <dsp:cNvPr id="0" name=""/>
        <dsp:cNvSpPr/>
      </dsp:nvSpPr>
      <dsp:spPr>
        <a:xfrm>
          <a:off x="638257" y="1059196"/>
          <a:ext cx="150560" cy="1951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1899"/>
              </a:lnTo>
              <a:lnTo>
                <a:pt x="150560" y="1951899"/>
              </a:lnTo>
            </a:path>
          </a:pathLst>
        </a:custGeom>
        <a:noFill/>
        <a:ln w="12700" cap="flat" cmpd="sng" algn="ctr">
          <a:solidFill>
            <a:srgbClr val="264C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29F17B-FDAA-49C6-903B-50C0F848F182}">
      <dsp:nvSpPr>
        <dsp:cNvPr id="0" name=""/>
        <dsp:cNvSpPr/>
      </dsp:nvSpPr>
      <dsp:spPr>
        <a:xfrm>
          <a:off x="788817" y="2710803"/>
          <a:ext cx="1506996" cy="600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64C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Helvetica" panose="020B0604020202020204" pitchFamily="34" charset="0"/>
              <a:cs typeface="Helvetica" panose="020B0604020202020204" pitchFamily="34" charset="0"/>
            </a:rPr>
            <a:t>Adoption</a:t>
          </a:r>
        </a:p>
      </dsp:txBody>
      <dsp:txXfrm>
        <a:off x="806408" y="2728394"/>
        <a:ext cx="1471814" cy="565402"/>
      </dsp:txXfrm>
    </dsp:sp>
    <dsp:sp modelId="{B8F5667F-3022-43D9-B69A-BFC2D5A569F4}">
      <dsp:nvSpPr>
        <dsp:cNvPr id="0" name=""/>
        <dsp:cNvSpPr/>
      </dsp:nvSpPr>
      <dsp:spPr>
        <a:xfrm>
          <a:off x="638257" y="1059196"/>
          <a:ext cx="150560" cy="2702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2630"/>
              </a:lnTo>
              <a:lnTo>
                <a:pt x="150560" y="2702630"/>
              </a:lnTo>
            </a:path>
          </a:pathLst>
        </a:custGeom>
        <a:noFill/>
        <a:ln w="12700" cap="flat" cmpd="sng" algn="ctr">
          <a:solidFill>
            <a:srgbClr val="264C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A2CAF7-2F0D-400C-A700-76B76274F030}">
      <dsp:nvSpPr>
        <dsp:cNvPr id="0" name=""/>
        <dsp:cNvSpPr/>
      </dsp:nvSpPr>
      <dsp:spPr>
        <a:xfrm>
          <a:off x="788817" y="3461534"/>
          <a:ext cx="1521593" cy="600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64C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Helvetica" panose="020B0604020202020204" pitchFamily="34" charset="0"/>
              <a:cs typeface="Helvetica" panose="020B0604020202020204" pitchFamily="34" charset="0"/>
            </a:rPr>
            <a:t>Placement of a child</a:t>
          </a:r>
        </a:p>
      </dsp:txBody>
      <dsp:txXfrm>
        <a:off x="806408" y="3479125"/>
        <a:ext cx="1486411" cy="565402"/>
      </dsp:txXfrm>
    </dsp:sp>
    <dsp:sp modelId="{E5C3B26D-1F6B-4458-B829-C10B51C2DCC2}">
      <dsp:nvSpPr>
        <dsp:cNvPr id="0" name=""/>
        <dsp:cNvSpPr/>
      </dsp:nvSpPr>
      <dsp:spPr>
        <a:xfrm>
          <a:off x="2350111" y="1938"/>
          <a:ext cx="1555874" cy="110709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-150" dirty="0">
              <a:latin typeface="Helvetica" panose="020B0604020202020204" pitchFamily="34" charset="0"/>
              <a:cs typeface="Helvetica" panose="020B0604020202020204" pitchFamily="34" charset="0"/>
            </a:rPr>
            <a:t>60 days from the date coverage is lost to enroll</a:t>
          </a:r>
        </a:p>
      </dsp:txBody>
      <dsp:txXfrm>
        <a:off x="2382537" y="34364"/>
        <a:ext cx="1491022" cy="1042241"/>
      </dsp:txXfrm>
    </dsp:sp>
    <dsp:sp modelId="{F9E4F44F-B30A-4242-9D05-ADC2B36D1A63}">
      <dsp:nvSpPr>
        <dsp:cNvPr id="0" name=""/>
        <dsp:cNvSpPr/>
      </dsp:nvSpPr>
      <dsp:spPr>
        <a:xfrm>
          <a:off x="2505699" y="1109032"/>
          <a:ext cx="140740" cy="624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4463"/>
              </a:lnTo>
              <a:lnTo>
                <a:pt x="140740" y="624463"/>
              </a:lnTo>
            </a:path>
          </a:pathLst>
        </a:custGeom>
        <a:noFill/>
        <a:ln w="12700" cap="flat" cmpd="sng" algn="ctr">
          <a:solidFill>
            <a:srgbClr val="74803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46623-F80C-4B08-A377-10C263544D08}">
      <dsp:nvSpPr>
        <dsp:cNvPr id="0" name=""/>
        <dsp:cNvSpPr/>
      </dsp:nvSpPr>
      <dsp:spPr>
        <a:xfrm>
          <a:off x="2646440" y="1259178"/>
          <a:ext cx="1855710" cy="9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4803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Helvetica" panose="020B0604020202020204" pitchFamily="34" charset="0"/>
              <a:cs typeface="Helvetica" panose="020B0604020202020204" pitchFamily="34" charset="0"/>
            </a:rPr>
            <a:t>Involuntary loss of employer-sponsored group coverage</a:t>
          </a:r>
        </a:p>
      </dsp:txBody>
      <dsp:txXfrm>
        <a:off x="2674225" y="1286963"/>
        <a:ext cx="1800140" cy="893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9ECC05-AAB5-4AB7-B7E8-CB4EAFD0A6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935D63-2172-4A29-A33B-AB820A6A5B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74AAF-0E84-4F50-8AE8-C944C30152A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0A944-7AE2-43F8-8ACB-BA0F26CA8E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D43AC-8C60-4D53-9389-D73DEC0953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BA61E-3EB1-43E5-BE5A-DB4F56A36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92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31" y="1476925"/>
            <a:ext cx="11263139" cy="1434225"/>
          </a:xfrm>
          <a:solidFill>
            <a:schemeClr val="bg1"/>
          </a:solidFill>
          <a:ln>
            <a:solidFill>
              <a:srgbClr val="264C59"/>
            </a:solidFill>
          </a:ln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5400">
                <a:solidFill>
                  <a:srgbClr val="264C5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84797"/>
            <a:ext cx="9144000" cy="895317"/>
          </a:xfrm>
          <a:solidFill>
            <a:schemeClr val="bg1"/>
          </a:solidFill>
          <a:ln>
            <a:solidFill>
              <a:srgbClr val="264C59"/>
            </a:solidFill>
          </a:ln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74803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75E06E-D84B-442B-BC0F-B57F41C325F9}"/>
              </a:ext>
            </a:extLst>
          </p:cNvPr>
          <p:cNvGrpSpPr/>
          <p:nvPr userDrawn="1"/>
        </p:nvGrpSpPr>
        <p:grpSpPr>
          <a:xfrm>
            <a:off x="9697674" y="6245473"/>
            <a:ext cx="2114025" cy="548640"/>
            <a:chOff x="7273255" y="6195139"/>
            <a:chExt cx="1585519" cy="5486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8E75CB-8B87-4045-8989-D72CBEAF2045}"/>
                </a:ext>
              </a:extLst>
            </p:cNvPr>
            <p:cNvSpPr/>
            <p:nvPr userDrawn="1"/>
          </p:nvSpPr>
          <p:spPr>
            <a:xfrm>
              <a:off x="7273255" y="6195139"/>
              <a:ext cx="1585519" cy="5486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64C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5EEA6B7-DD99-4033-BA55-31A7B115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214" y="6232976"/>
              <a:ext cx="1371600" cy="472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52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310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84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>
            <a:solidFill>
              <a:srgbClr val="748035"/>
            </a:solidFill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64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solidFill>
            <a:schemeClr val="bg1"/>
          </a:solidFill>
          <a:ln>
            <a:solidFill>
              <a:srgbClr val="748035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solidFill>
            <a:schemeClr val="bg1"/>
          </a:solidFill>
          <a:ln>
            <a:solidFill>
              <a:srgbClr val="748035"/>
            </a:solidFill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815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93129"/>
            <a:ext cx="5157787" cy="823912"/>
          </a:xfrm>
          <a:solidFill>
            <a:schemeClr val="bg1"/>
          </a:solidFill>
          <a:ln>
            <a:solidFill>
              <a:srgbClr val="748035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74803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719481"/>
            <a:ext cx="5157787" cy="3470182"/>
          </a:xfrm>
          <a:solidFill>
            <a:schemeClr val="bg1"/>
          </a:solidFill>
          <a:ln>
            <a:solidFill>
              <a:srgbClr val="748035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793129"/>
            <a:ext cx="5183188" cy="823912"/>
          </a:xfrm>
          <a:solidFill>
            <a:schemeClr val="bg1"/>
          </a:solidFill>
          <a:ln>
            <a:solidFill>
              <a:srgbClr val="748035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74803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719481"/>
            <a:ext cx="5183188" cy="3470182"/>
          </a:xfrm>
          <a:solidFill>
            <a:schemeClr val="bg1"/>
          </a:solidFill>
          <a:ln>
            <a:solidFill>
              <a:srgbClr val="748035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9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760"/>
            <a:ext cx="3932237" cy="1600200"/>
          </a:xfrm>
          <a:solidFill>
            <a:schemeClr val="bg1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5183188" y="365761"/>
            <a:ext cx="6172200" cy="5825315"/>
          </a:xfrm>
          <a:solidFill>
            <a:schemeClr val="bg1"/>
          </a:solidFill>
          <a:ln>
            <a:solidFill>
              <a:srgbClr val="748035"/>
            </a:solidFill>
          </a:ln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3120"/>
            <a:ext cx="3932237" cy="4087955"/>
          </a:xfrm>
          <a:solidFill>
            <a:schemeClr val="bg1"/>
          </a:solidFill>
          <a:ln>
            <a:solidFill>
              <a:srgbClr val="748035"/>
            </a:solidFill>
          </a:ln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907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760"/>
            <a:ext cx="3932237" cy="1600200"/>
          </a:xfrm>
          <a:solidFill>
            <a:schemeClr val="bg1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4" y="365758"/>
            <a:ext cx="6169152" cy="5824728"/>
          </a:xfrm>
          <a:solidFill>
            <a:schemeClr val="bg1"/>
          </a:solidFill>
          <a:ln>
            <a:solidFill>
              <a:srgbClr val="748035"/>
            </a:solidFill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3120"/>
            <a:ext cx="3932237" cy="4087366"/>
          </a:xfrm>
          <a:solidFill>
            <a:schemeClr val="bg1"/>
          </a:solidFill>
          <a:ln>
            <a:solidFill>
              <a:srgbClr val="748035"/>
            </a:solidFill>
          </a:ln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454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941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640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0EFC95-DBFF-4F9D-B764-EED7DF0E3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322" y="5461229"/>
            <a:ext cx="3077356" cy="511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B2C147-2FE8-4CCA-9D00-471BDE46035A}"/>
              </a:ext>
            </a:extLst>
          </p:cNvPr>
          <p:cNvSpPr txBox="1"/>
          <p:nvPr/>
        </p:nvSpPr>
        <p:spPr>
          <a:xfrm>
            <a:off x="838200" y="1791858"/>
            <a:ext cx="10515600" cy="3231654"/>
          </a:xfrm>
          <a:prstGeom prst="rect">
            <a:avLst/>
          </a:prstGeom>
          <a:solidFill>
            <a:schemeClr val="bg1"/>
          </a:solidFill>
          <a:ln>
            <a:solidFill>
              <a:srgbClr val="748035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rgbClr val="748035"/>
              </a:solidFill>
            </a:endParaRPr>
          </a:p>
          <a:p>
            <a:pPr algn="ctr"/>
            <a:r>
              <a:rPr lang="en-US" sz="3200" b="1" dirty="0">
                <a:solidFill>
                  <a:srgbClr val="748035"/>
                </a:solidFill>
              </a:rPr>
              <a:t>Missouri Consolidated Health Care Plan</a:t>
            </a:r>
          </a:p>
          <a:p>
            <a:pPr algn="ctr"/>
            <a:r>
              <a:rPr lang="en-US" sz="3200" b="0" dirty="0">
                <a:solidFill>
                  <a:srgbClr val="748035"/>
                </a:solidFill>
              </a:rPr>
              <a:t>www.mchcp.org</a:t>
            </a:r>
          </a:p>
          <a:p>
            <a:pPr algn="ctr"/>
            <a:r>
              <a:rPr lang="en-US" sz="3200" b="0" dirty="0">
                <a:solidFill>
                  <a:srgbClr val="748035"/>
                </a:solidFill>
              </a:rPr>
              <a:t>800-487-0771</a:t>
            </a:r>
          </a:p>
          <a:p>
            <a:pPr algn="ctr">
              <a:spcBef>
                <a:spcPts val="400"/>
              </a:spcBef>
            </a:pPr>
            <a:endParaRPr lang="en-US" sz="1200" b="1" dirty="0">
              <a:solidFill>
                <a:schemeClr val="tx1"/>
              </a:solidFill>
            </a:endParaRPr>
          </a:p>
          <a:p>
            <a:pPr algn="ctr">
              <a:spcBef>
                <a:spcPts val="400"/>
              </a:spcBef>
            </a:pPr>
            <a:endParaRPr lang="en-US" sz="1200" b="1" dirty="0">
              <a:solidFill>
                <a:schemeClr val="tx1"/>
              </a:solidFill>
            </a:endParaRPr>
          </a:p>
          <a:p>
            <a:pPr algn="ctr">
              <a:spcBef>
                <a:spcPts val="400"/>
              </a:spcBef>
            </a:pPr>
            <a:r>
              <a:rPr lang="en-US" sz="1600" b="1" dirty="0">
                <a:solidFill>
                  <a:schemeClr val="tx1"/>
                </a:solidFill>
              </a:rPr>
              <a:t>Contact</a:t>
            </a:r>
            <a:r>
              <a:rPr lang="en-US" sz="1600" b="1" baseline="0" dirty="0">
                <a:solidFill>
                  <a:schemeClr val="tx1"/>
                </a:solidFill>
              </a:rPr>
              <a:t> MCHCP for:</a:t>
            </a:r>
          </a:p>
          <a:p>
            <a:pPr algn="ctr">
              <a:spcBef>
                <a:spcPts val="400"/>
              </a:spcBef>
            </a:pPr>
            <a:r>
              <a:rPr lang="en-US" sz="1200" baseline="0" dirty="0">
                <a:solidFill>
                  <a:schemeClr val="tx1"/>
                </a:solidFill>
              </a:rPr>
              <a:t>Eligibility/Enrollment, premiums, change of address, name change, or general benefit questions.</a:t>
            </a:r>
          </a:p>
          <a:p>
            <a:pPr algn="ctr">
              <a:spcBef>
                <a:spcPts val="400"/>
              </a:spcBef>
            </a:pPr>
            <a:r>
              <a:rPr lang="en-US" sz="1200" baseline="0" dirty="0">
                <a:solidFill>
                  <a:schemeClr val="tx1"/>
                </a:solidFill>
              </a:rPr>
              <a:t>Plan contact information can be found on our website or in your Benefit Guide.</a:t>
            </a:r>
          </a:p>
          <a:p>
            <a:pPr algn="ctr">
              <a:spcBef>
                <a:spcPts val="400"/>
              </a:spcBef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E4E1B3-54D9-4C10-AB64-DB0AA78C7BA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287849" y="567035"/>
            <a:ext cx="3628493" cy="923330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264C59"/>
                </a:solidFill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866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82880" tIns="182880" rIns="182880" bIns="18288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CD8437-DEAB-47F9-AC20-DBF4A1992959}"/>
              </a:ext>
            </a:extLst>
          </p:cNvPr>
          <p:cNvGrpSpPr/>
          <p:nvPr userDrawn="1"/>
        </p:nvGrpSpPr>
        <p:grpSpPr>
          <a:xfrm>
            <a:off x="9697674" y="6245473"/>
            <a:ext cx="2114025" cy="548640"/>
            <a:chOff x="7273255" y="6195139"/>
            <a:chExt cx="1585519" cy="5486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A682AF-BCFB-437F-83BA-C0BC42B6AF90}"/>
                </a:ext>
              </a:extLst>
            </p:cNvPr>
            <p:cNvSpPr/>
            <p:nvPr userDrawn="1"/>
          </p:nvSpPr>
          <p:spPr>
            <a:xfrm>
              <a:off x="7273255" y="6195139"/>
              <a:ext cx="1585519" cy="5486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64C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pic>
          <p:nvPicPr>
            <p:cNvPr id="5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7B6E7DC-8D17-4C7D-BECB-C12161CB7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214" y="6232976"/>
              <a:ext cx="1371600" cy="472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63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7" r:id="rId5"/>
    <p:sldLayoutId id="2147483698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264C59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Helvetica" panose="020B05000000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" panose="020B05000000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5000000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5000000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5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care.gov/" TargetMode="External"/><Relationship Id="rId2" Type="http://schemas.openxmlformats.org/officeDocument/2006/relationships/hyperlink" Target="http://www.missouriship.org/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E4D28-295C-4D52-8E5D-3FD24F95C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431" y="1929411"/>
            <a:ext cx="11263139" cy="1434225"/>
          </a:xfrm>
        </p:spPr>
        <p:txBody>
          <a:bodyPr/>
          <a:lstStyle/>
          <a:p>
            <a:r>
              <a:rPr lang="en-US" dirty="0"/>
              <a:t>Ready To Retire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891E3-1CE3-4AE7-8742-9573B64BF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7283"/>
            <a:ext cx="9144000" cy="895317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Missouri Consolidated Health Care Plan</a:t>
            </a:r>
          </a:p>
        </p:txBody>
      </p:sp>
    </p:spTree>
    <p:extLst>
      <p:ext uri="{BB962C8B-B14F-4D97-AF65-F5344CB8AC3E}">
        <p14:creationId xmlns:p14="http://schemas.microsoft.com/office/powerpoint/2010/main" val="4075816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9854D-177D-9F8A-774D-D61A162084AC}"/>
              </a:ext>
            </a:extLst>
          </p:cNvPr>
          <p:cNvSpPr txBox="1">
            <a:spLocks/>
          </p:cNvSpPr>
          <p:nvPr/>
        </p:nvSpPr>
        <p:spPr>
          <a:xfrm>
            <a:off x="2152650" y="2383543"/>
            <a:ext cx="7886700" cy="1708245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dirty="0"/>
              <a:t>Step 2 – Determine Premiums/Prepayment Option</a:t>
            </a:r>
          </a:p>
        </p:txBody>
      </p:sp>
    </p:spTree>
    <p:extLst>
      <p:ext uri="{BB962C8B-B14F-4D97-AF65-F5344CB8AC3E}">
        <p14:creationId xmlns:p14="http://schemas.microsoft.com/office/powerpoint/2010/main" val="2821820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FFD50-1C75-4059-61A1-BA20478AABDD}"/>
              </a:ext>
            </a:extLst>
          </p:cNvPr>
          <p:cNvSpPr txBox="1">
            <a:spLocks/>
          </p:cNvSpPr>
          <p:nvPr/>
        </p:nvSpPr>
        <p:spPr>
          <a:xfrm>
            <a:off x="388374" y="1759743"/>
            <a:ext cx="11420168" cy="4408921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182880" rIns="18288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</a:pPr>
            <a:r>
              <a:rPr lang="en-US" sz="2800" dirty="0"/>
              <a:t>(Number of </a:t>
            </a:r>
            <a:r>
              <a:rPr lang="en-US" sz="2800" u="sng" dirty="0"/>
              <a:t>FULL YEARS</a:t>
            </a:r>
            <a:r>
              <a:rPr lang="en-US" sz="2800" dirty="0"/>
              <a:t> of Service) x 2.5% (as reported by MOSERS)</a:t>
            </a:r>
          </a:p>
          <a:p>
            <a:pPr marL="457200" indent="-457200">
              <a:lnSpc>
                <a:spcPct val="100000"/>
              </a:lnSpc>
            </a:pPr>
            <a:r>
              <a:rPr lang="en-US" sz="2800" dirty="0"/>
              <a:t>Maximum contribution is capped at 65% (26 years of service).</a:t>
            </a:r>
          </a:p>
          <a:p>
            <a:pPr marL="457200" indent="-457200">
              <a:lnSpc>
                <a:spcPct val="100000"/>
              </a:lnSpc>
            </a:pPr>
            <a:r>
              <a:rPr lang="en-US" sz="2800" dirty="0"/>
              <a:t>Non-Medicare retiree contribution is based on PPO 1250 Plan with both </a:t>
            </a:r>
            <a:r>
              <a:rPr lang="en-US" sz="2800" i="1" dirty="0"/>
              <a:t>Strive for Wellness</a:t>
            </a:r>
            <a:r>
              <a:rPr lang="en-US" sz="2800" i="1" baseline="30000" dirty="0"/>
              <a:t>®</a:t>
            </a:r>
            <a:r>
              <a:rPr lang="en-US" sz="2800" i="1" dirty="0"/>
              <a:t> </a:t>
            </a:r>
            <a:r>
              <a:rPr lang="en-US" sz="2800" dirty="0"/>
              <a:t>incentives.</a:t>
            </a:r>
          </a:p>
          <a:p>
            <a:pPr marL="457200" indent="-457200">
              <a:lnSpc>
                <a:spcPct val="100000"/>
              </a:lnSpc>
            </a:pPr>
            <a:r>
              <a:rPr lang="en-US" sz="2800" dirty="0"/>
              <a:t>Medicare retiree contribution is based on the Medicare Advantage Plan total premium.</a:t>
            </a:r>
          </a:p>
          <a:p>
            <a:pPr marL="457200" indent="-457200">
              <a:lnSpc>
                <a:spcPct val="100000"/>
              </a:lnSpc>
            </a:pPr>
            <a:r>
              <a:rPr lang="en-US" sz="2800" dirty="0"/>
              <a:t>Contribution is subject to change each year.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F9D04A-9543-404A-7499-FE0451180A3A}"/>
              </a:ext>
            </a:extLst>
          </p:cNvPr>
          <p:cNvSpPr txBox="1">
            <a:spLocks/>
          </p:cNvSpPr>
          <p:nvPr/>
        </p:nvSpPr>
        <p:spPr>
          <a:xfrm>
            <a:off x="388374" y="291981"/>
            <a:ext cx="11420168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MCHCP’s Contribution</a:t>
            </a:r>
          </a:p>
        </p:txBody>
      </p:sp>
    </p:spTree>
    <p:extLst>
      <p:ext uri="{BB962C8B-B14F-4D97-AF65-F5344CB8AC3E}">
        <p14:creationId xmlns:p14="http://schemas.microsoft.com/office/powerpoint/2010/main" val="1585951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5D2BA0-E64D-64EC-4B1E-9FE83E55D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700" y="3139739"/>
            <a:ext cx="4340721" cy="3253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33E970-A914-275D-5D8F-407505C7CBC8}"/>
              </a:ext>
            </a:extLst>
          </p:cNvPr>
          <p:cNvSpPr txBox="1">
            <a:spLocks/>
          </p:cNvSpPr>
          <p:nvPr/>
        </p:nvSpPr>
        <p:spPr>
          <a:xfrm>
            <a:off x="467031" y="278568"/>
            <a:ext cx="11228439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Premium Calculator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670B2-68B2-4EA5-A3C2-3155825DC55D}"/>
              </a:ext>
            </a:extLst>
          </p:cNvPr>
          <p:cNvSpPr txBox="1"/>
          <p:nvPr/>
        </p:nvSpPr>
        <p:spPr>
          <a:xfrm>
            <a:off x="1385663" y="1953325"/>
            <a:ext cx="3177027" cy="1323439"/>
          </a:xfrm>
          <a:prstGeom prst="rect">
            <a:avLst/>
          </a:prstGeom>
          <a:solidFill>
            <a:srgbClr val="FFFF00"/>
          </a:solidFill>
          <a:ln>
            <a:solidFill>
              <a:srgbClr val="3439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spc="-150" dirty="0">
                <a:latin typeface="Helvetica" panose="020B0604020202020204" pitchFamily="34" charset="0"/>
                <a:cs typeface="Helvetica" panose="020B0604020202020204" pitchFamily="34" charset="0"/>
              </a:rPr>
              <a:t>1) Log into </a:t>
            </a:r>
            <a:r>
              <a:rPr lang="en-US" sz="2000" spc="-150" dirty="0" err="1">
                <a:latin typeface="Helvetica" panose="020B0604020202020204" pitchFamily="34" charset="0"/>
                <a:cs typeface="Helvetica" panose="020B0604020202020204" pitchFamily="34" charset="0"/>
              </a:rPr>
              <a:t>myMCHCP</a:t>
            </a:r>
            <a:r>
              <a:rPr lang="en-US" sz="2000" spc="-150" dirty="0">
                <a:latin typeface="Helvetica" panose="020B0604020202020204" pitchFamily="34" charset="0"/>
                <a:cs typeface="Helvetica" panose="020B0604020202020204" pitchFamily="34" charset="0"/>
              </a:rPr>
              <a:t>. Under the </a:t>
            </a:r>
            <a:r>
              <a:rPr lang="en-US" sz="2000" spc="-150" dirty="0">
                <a:solidFill>
                  <a:srgbClr val="264C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would you like to do today? </a:t>
            </a:r>
            <a:r>
              <a:rPr lang="en-US" sz="2000" spc="-150" dirty="0">
                <a:latin typeface="Helvetica" panose="020B0604020202020204" pitchFamily="34" charset="0"/>
                <a:cs typeface="Helvetica" panose="020B0604020202020204" pitchFamily="34" charset="0"/>
              </a:rPr>
              <a:t>menu,</a:t>
            </a:r>
            <a:r>
              <a:rPr lang="en-US" sz="2000" spc="-150" dirty="0">
                <a:solidFill>
                  <a:srgbClr val="264C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</a:t>
            </a:r>
            <a:r>
              <a:rPr lang="en-US" sz="2000" spc="-150" dirty="0">
                <a:latin typeface="Helvetica" panose="020B0604020202020204" pitchFamily="34" charset="0"/>
                <a:cs typeface="Helvetica" panose="020B0604020202020204" pitchFamily="34" charset="0"/>
              </a:rPr>
              <a:t>elect </a:t>
            </a:r>
            <a:r>
              <a:rPr lang="en-US" sz="2000" spc="-15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Calculate 2024 premiums.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A8C12-9064-B77A-BB91-19E8FF269276}"/>
              </a:ext>
            </a:extLst>
          </p:cNvPr>
          <p:cNvSpPr txBox="1"/>
          <p:nvPr/>
        </p:nvSpPr>
        <p:spPr>
          <a:xfrm>
            <a:off x="6398225" y="5330465"/>
            <a:ext cx="2883513" cy="707886"/>
          </a:xfrm>
          <a:prstGeom prst="rect">
            <a:avLst/>
          </a:prstGeom>
          <a:solidFill>
            <a:srgbClr val="FFFF00"/>
          </a:solidFill>
          <a:ln>
            <a:solidFill>
              <a:srgbClr val="3439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spc="-150" dirty="0">
                <a:latin typeface="Helvetica" panose="020B0604020202020204" pitchFamily="34" charset="0"/>
                <a:cs typeface="Helvetica" panose="020B0604020202020204" pitchFamily="34" charset="0"/>
              </a:rPr>
              <a:t>3) Select </a:t>
            </a:r>
            <a:r>
              <a:rPr lang="en-US" sz="2000" spc="-15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Calculate</a:t>
            </a:r>
            <a:r>
              <a:rPr lang="en-US" sz="2000" spc="-150" dirty="0">
                <a:latin typeface="Helvetica" panose="020B0604020202020204" pitchFamily="34" charset="0"/>
                <a:cs typeface="Helvetica" panose="020B0604020202020204" pitchFamily="34" charset="0"/>
              </a:rPr>
              <a:t> to get your monthly premiums.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7AE37-1ACD-8C97-3D51-223CD3EE11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54"/>
          <a:stretch/>
        </p:blipFill>
        <p:spPr>
          <a:xfrm>
            <a:off x="5967301" y="2337802"/>
            <a:ext cx="4135049" cy="2902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19A6AB-4E63-53CE-AF26-9A1EC214A6D6}"/>
              </a:ext>
            </a:extLst>
          </p:cNvPr>
          <p:cNvSpPr txBox="1"/>
          <p:nvPr/>
        </p:nvSpPr>
        <p:spPr>
          <a:xfrm>
            <a:off x="8896855" y="2782169"/>
            <a:ext cx="1909482" cy="1015663"/>
          </a:xfrm>
          <a:prstGeom prst="rect">
            <a:avLst/>
          </a:prstGeom>
          <a:solidFill>
            <a:srgbClr val="FFFF00"/>
          </a:solidFill>
          <a:ln>
            <a:solidFill>
              <a:srgbClr val="3439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spc="-150" dirty="0">
                <a:latin typeface="Helvetica" panose="020B0604020202020204" pitchFamily="34" charset="0"/>
                <a:cs typeface="Helvetica" panose="020B0604020202020204" pitchFamily="34" charset="0"/>
              </a:rPr>
              <a:t>2) Use the drop-down boxes to input your criteria. </a:t>
            </a:r>
          </a:p>
        </p:txBody>
      </p:sp>
    </p:spTree>
    <p:extLst>
      <p:ext uri="{BB962C8B-B14F-4D97-AF65-F5344CB8AC3E}">
        <p14:creationId xmlns:p14="http://schemas.microsoft.com/office/powerpoint/2010/main" val="915607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1E78E-4A9A-C0D5-A227-29D62CFD35EA}"/>
              </a:ext>
            </a:extLst>
          </p:cNvPr>
          <p:cNvSpPr txBox="1">
            <a:spLocks/>
          </p:cNvSpPr>
          <p:nvPr/>
        </p:nvSpPr>
        <p:spPr>
          <a:xfrm>
            <a:off x="326571" y="291981"/>
            <a:ext cx="11394831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Non-Medicare Premium Calculator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93CC7-D3D8-8492-36AB-4927D59A8D1C}"/>
              </a:ext>
            </a:extLst>
          </p:cNvPr>
          <p:cNvSpPr txBox="1">
            <a:spLocks/>
          </p:cNvSpPr>
          <p:nvPr/>
        </p:nvSpPr>
        <p:spPr>
          <a:xfrm>
            <a:off x="326571" y="1775053"/>
            <a:ext cx="11394830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005840" tIns="182880" rIns="0" bIns="9144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Non-Medicare retiree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Participating in both incentives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26+ years of service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Subscriber-only coverage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2ACFD-F4B1-17DC-CF13-705193CFB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90" r="32893"/>
          <a:stretch/>
        </p:blipFill>
        <p:spPr>
          <a:xfrm>
            <a:off x="326571" y="3321380"/>
            <a:ext cx="2912851" cy="29046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AC265C-1584-B42A-01A3-E60799D900BD}"/>
              </a:ext>
            </a:extLst>
          </p:cNvPr>
          <p:cNvSpPr txBox="1"/>
          <p:nvPr/>
        </p:nvSpPr>
        <p:spPr>
          <a:xfrm>
            <a:off x="217371" y="6287416"/>
            <a:ext cx="3131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anose="020B0604020202020204" pitchFamily="34" charset="0"/>
                <a:cs typeface="Helvetica" panose="020B0604020202020204" pitchFamily="34" charset="0"/>
              </a:rPr>
              <a:t>*Non-Medicare retirees can still participate in the </a:t>
            </a:r>
            <a:r>
              <a:rPr lang="en-US" sz="800" i="1" dirty="0">
                <a:latin typeface="Helvetica" panose="020B0604020202020204" pitchFamily="34" charset="0"/>
                <a:cs typeface="Helvetica" panose="020B0604020202020204" pitchFamily="34" charset="0"/>
              </a:rPr>
              <a:t>Partnership</a:t>
            </a:r>
            <a:r>
              <a:rPr lang="en-US" sz="8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800" i="1" dirty="0">
                <a:latin typeface="Helvetica" panose="020B0604020202020204" pitchFamily="34" charset="0"/>
                <a:cs typeface="Helvetica" panose="020B0604020202020204" pitchFamily="34" charset="0"/>
              </a:rPr>
              <a:t>Tobacco-Free incentives</a:t>
            </a:r>
            <a:r>
              <a:rPr lang="en-US" sz="8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67B50-65CD-0670-696B-A1173097F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908" r="55402" b="-1190"/>
          <a:stretch/>
        </p:blipFill>
        <p:spPr>
          <a:xfrm>
            <a:off x="3443479" y="6169196"/>
            <a:ext cx="3781914" cy="37483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8C24F38-F3BA-B0C4-9E53-E73046575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70882"/>
              </p:ext>
            </p:extLst>
          </p:nvPr>
        </p:nvGraphicFramePr>
        <p:xfrm>
          <a:off x="3443476" y="3319310"/>
          <a:ext cx="8277925" cy="2849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5585">
                  <a:extLst>
                    <a:ext uri="{9D8B030D-6E8A-4147-A177-3AD203B41FA5}">
                      <a16:colId xmlns:a16="http://schemas.microsoft.com/office/drawing/2014/main" val="3373053696"/>
                    </a:ext>
                  </a:extLst>
                </a:gridCol>
                <a:gridCol w="1655585">
                  <a:extLst>
                    <a:ext uri="{9D8B030D-6E8A-4147-A177-3AD203B41FA5}">
                      <a16:colId xmlns:a16="http://schemas.microsoft.com/office/drawing/2014/main" val="3297269906"/>
                    </a:ext>
                  </a:extLst>
                </a:gridCol>
                <a:gridCol w="1655585">
                  <a:extLst>
                    <a:ext uri="{9D8B030D-6E8A-4147-A177-3AD203B41FA5}">
                      <a16:colId xmlns:a16="http://schemas.microsoft.com/office/drawing/2014/main" val="83229503"/>
                    </a:ext>
                  </a:extLst>
                </a:gridCol>
                <a:gridCol w="1655585">
                  <a:extLst>
                    <a:ext uri="{9D8B030D-6E8A-4147-A177-3AD203B41FA5}">
                      <a16:colId xmlns:a16="http://schemas.microsoft.com/office/drawing/2014/main" val="1324066731"/>
                    </a:ext>
                  </a:extLst>
                </a:gridCol>
                <a:gridCol w="1655585">
                  <a:extLst>
                    <a:ext uri="{9D8B030D-6E8A-4147-A177-3AD203B41FA5}">
                      <a16:colId xmlns:a16="http://schemas.microsoft.com/office/drawing/2014/main" val="3838314817"/>
                    </a:ext>
                  </a:extLst>
                </a:gridCol>
              </a:tblGrid>
              <a:tr h="249108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Calculated Monthly Premiums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44902"/>
                  </a:ext>
                </a:extLst>
              </a:tr>
              <a:tr h="249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Plan Description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Level of Coverage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Plan Premium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MCHCP Contribution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Subscriber Pays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574574683"/>
                  </a:ext>
                </a:extLst>
              </a:tr>
              <a:tr h="249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HSA Plan Anthem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Subscriber Only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1,010.00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701.00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244.00*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049672529"/>
                  </a:ext>
                </a:extLst>
              </a:tr>
              <a:tr h="249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PPO 1250 Plan Anthem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Subscriber Only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1,144.00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701.00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378.00*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991700251"/>
                  </a:ext>
                </a:extLst>
              </a:tr>
              <a:tr h="249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PPO 750 Plan Anthem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Subscriber Only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1,210.00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701.00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444.00*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726095193"/>
                  </a:ext>
                </a:extLst>
              </a:tr>
              <a:tr h="249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TRICARE Supplement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Subscriber Only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60.50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60.50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30863257"/>
                  </a:ext>
                </a:extLst>
              </a:tr>
              <a:tr h="249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846458012"/>
                  </a:ext>
                </a:extLst>
              </a:tr>
              <a:tr h="249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MetLife Dental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Subscriber Only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26.90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26.90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570296159"/>
                  </a:ext>
                </a:extLst>
              </a:tr>
              <a:tr h="249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667641052"/>
                  </a:ext>
                </a:extLst>
              </a:tr>
              <a:tr h="249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NVA Basic Plan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Subscriber Only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3.43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3.43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822866367"/>
                  </a:ext>
                </a:extLst>
              </a:tr>
              <a:tr h="249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NVA Premium Plan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Subscriber Only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4.33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4.33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506930410"/>
                  </a:ext>
                </a:extLst>
              </a:tr>
            </a:tbl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97AF76DE-37EF-C9B9-9565-DFEE9EE198DC}"/>
              </a:ext>
            </a:extLst>
          </p:cNvPr>
          <p:cNvSpPr/>
          <p:nvPr/>
        </p:nvSpPr>
        <p:spPr>
          <a:xfrm>
            <a:off x="3036629" y="4782474"/>
            <a:ext cx="523782" cy="43369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428D1EE-ACB0-4CE8-6037-E67E52F9B594}"/>
              </a:ext>
            </a:extLst>
          </p:cNvPr>
          <p:cNvSpPr/>
          <p:nvPr/>
        </p:nvSpPr>
        <p:spPr>
          <a:xfrm rot="8048056">
            <a:off x="3091842" y="2902421"/>
            <a:ext cx="661394" cy="43369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1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1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CB412-3B3F-73FC-27A2-CB10F9B45FBA}"/>
              </a:ext>
            </a:extLst>
          </p:cNvPr>
          <p:cNvSpPr txBox="1">
            <a:spLocks/>
          </p:cNvSpPr>
          <p:nvPr/>
        </p:nvSpPr>
        <p:spPr>
          <a:xfrm>
            <a:off x="286247" y="291981"/>
            <a:ext cx="11569148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700" dirty="0"/>
              <a:t>Medicare Retiree Premium </a:t>
            </a:r>
            <a:br>
              <a:rPr lang="en-US" sz="3700" dirty="0"/>
            </a:br>
            <a:r>
              <a:rPr lang="en-US" sz="3700" dirty="0"/>
              <a:t>Calculator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36C80-B68D-A7C5-C34E-1C564C13E2FE}"/>
              </a:ext>
            </a:extLst>
          </p:cNvPr>
          <p:cNvSpPr txBox="1">
            <a:spLocks/>
          </p:cNvSpPr>
          <p:nvPr/>
        </p:nvSpPr>
        <p:spPr>
          <a:xfrm>
            <a:off x="286247" y="1815004"/>
            <a:ext cx="11569147" cy="1394340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274320" tIns="18288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Medicare retiree</a:t>
            </a:r>
          </a:p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26+ years of service</a:t>
            </a:r>
          </a:p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Subscriber-only coverage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D1051-D47A-D859-21E8-BE157049E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65" r="32714" b="8707"/>
          <a:stretch/>
        </p:blipFill>
        <p:spPr>
          <a:xfrm>
            <a:off x="286247" y="3429000"/>
            <a:ext cx="3236181" cy="2625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7EFBA8-42AF-2950-B8C8-CFF3F0D6FEA0}"/>
              </a:ext>
            </a:extLst>
          </p:cNvPr>
          <p:cNvSpPr txBox="1"/>
          <p:nvPr/>
        </p:nvSpPr>
        <p:spPr>
          <a:xfrm>
            <a:off x="190833" y="6142273"/>
            <a:ext cx="32361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*Medicare retirees are </a:t>
            </a:r>
            <a:r>
              <a:rPr lang="en-US" sz="1100" u="sng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</a:t>
            </a: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 eligible for the </a:t>
            </a:r>
            <a:r>
              <a:rPr lang="en-US" sz="1100" i="1" dirty="0">
                <a:latin typeface="Helvetica" panose="020B0604020202020204" pitchFamily="34" charset="0"/>
                <a:cs typeface="Helvetica" panose="020B0604020202020204" pitchFamily="34" charset="0"/>
              </a:rPr>
              <a:t>Tobacco </a:t>
            </a: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or</a:t>
            </a:r>
            <a:r>
              <a:rPr lang="en-US" sz="1100" i="1" dirty="0">
                <a:latin typeface="Helvetica" panose="020B0604020202020204" pitchFamily="34" charset="0"/>
                <a:cs typeface="Helvetica" panose="020B0604020202020204" pitchFamily="34" charset="0"/>
              </a:rPr>
              <a:t> Partnership incentives.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0A80B7D-BA29-CF2E-05C8-284E66ADCC4B}"/>
              </a:ext>
            </a:extLst>
          </p:cNvPr>
          <p:cNvSpPr/>
          <p:nvPr/>
        </p:nvSpPr>
        <p:spPr>
          <a:xfrm rot="7792597">
            <a:off x="2619179" y="3036229"/>
            <a:ext cx="579985" cy="43369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67192D5-0BDC-0BD3-92B4-71E2ED39C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207378"/>
              </p:ext>
            </p:extLst>
          </p:nvPr>
        </p:nvGraphicFramePr>
        <p:xfrm>
          <a:off x="4040457" y="3429000"/>
          <a:ext cx="7814937" cy="26077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6481">
                  <a:extLst>
                    <a:ext uri="{9D8B030D-6E8A-4147-A177-3AD203B41FA5}">
                      <a16:colId xmlns:a16="http://schemas.microsoft.com/office/drawing/2014/main" val="836880102"/>
                    </a:ext>
                  </a:extLst>
                </a:gridCol>
                <a:gridCol w="1477114">
                  <a:extLst>
                    <a:ext uri="{9D8B030D-6E8A-4147-A177-3AD203B41FA5}">
                      <a16:colId xmlns:a16="http://schemas.microsoft.com/office/drawing/2014/main" val="4054368867"/>
                    </a:ext>
                  </a:extLst>
                </a:gridCol>
                <a:gridCol w="1477114">
                  <a:extLst>
                    <a:ext uri="{9D8B030D-6E8A-4147-A177-3AD203B41FA5}">
                      <a16:colId xmlns:a16="http://schemas.microsoft.com/office/drawing/2014/main" val="3982895017"/>
                    </a:ext>
                  </a:extLst>
                </a:gridCol>
                <a:gridCol w="1477114">
                  <a:extLst>
                    <a:ext uri="{9D8B030D-6E8A-4147-A177-3AD203B41FA5}">
                      <a16:colId xmlns:a16="http://schemas.microsoft.com/office/drawing/2014/main" val="809364502"/>
                    </a:ext>
                  </a:extLst>
                </a:gridCol>
                <a:gridCol w="1477114">
                  <a:extLst>
                    <a:ext uri="{9D8B030D-6E8A-4147-A177-3AD203B41FA5}">
                      <a16:colId xmlns:a16="http://schemas.microsoft.com/office/drawing/2014/main" val="3126469473"/>
                    </a:ext>
                  </a:extLst>
                </a:gridCol>
              </a:tblGrid>
              <a:tr h="379324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Calculated Monthly Premiums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961291"/>
                  </a:ext>
                </a:extLst>
              </a:tr>
              <a:tr h="3149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Plan Description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Level of Coverage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Plan Premium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MCHCP Contribution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Subscriber Pays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287789089"/>
                  </a:ext>
                </a:extLst>
              </a:tr>
              <a:tr h="314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Medicare Advantage Plan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Subscriber Only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235.00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139.00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82.00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32730101"/>
                  </a:ext>
                </a:extLst>
              </a:tr>
              <a:tr h="3389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15659343"/>
                  </a:ext>
                </a:extLst>
              </a:tr>
              <a:tr h="314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MetLife Dental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Subscriber Only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26.90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26.90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067746049"/>
                  </a:ext>
                </a:extLst>
              </a:tr>
              <a:tr h="314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99284528"/>
                  </a:ext>
                </a:extLst>
              </a:tr>
              <a:tr h="314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NVA Basic Plan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Subscriber Only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3.43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3.43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002414919"/>
                  </a:ext>
                </a:extLst>
              </a:tr>
              <a:tr h="314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NVA Premium Plan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Subscriber Only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4.33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4.33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11302703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0B0BB37D-AA00-C952-FAD7-D1AC03CCDF23}"/>
              </a:ext>
            </a:extLst>
          </p:cNvPr>
          <p:cNvSpPr/>
          <p:nvPr/>
        </p:nvSpPr>
        <p:spPr>
          <a:xfrm>
            <a:off x="3376774" y="4333627"/>
            <a:ext cx="763149" cy="48958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2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ADF18-0E0E-6EEA-98CF-CDC3652015F7}"/>
              </a:ext>
            </a:extLst>
          </p:cNvPr>
          <p:cNvSpPr txBox="1">
            <a:spLocks/>
          </p:cNvSpPr>
          <p:nvPr/>
        </p:nvSpPr>
        <p:spPr>
          <a:xfrm>
            <a:off x="445273" y="340749"/>
            <a:ext cx="11402170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Prepayment Option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3A8124F-635B-FE30-0155-FBC78F04331B}"/>
              </a:ext>
            </a:extLst>
          </p:cNvPr>
          <p:cNvSpPr txBox="1">
            <a:spLocks/>
          </p:cNvSpPr>
          <p:nvPr/>
        </p:nvSpPr>
        <p:spPr>
          <a:xfrm>
            <a:off x="445273" y="1788013"/>
            <a:ext cx="11402170" cy="2450036"/>
          </a:xfrm>
          <a:prstGeom prst="rect">
            <a:avLst/>
          </a:prstGeom>
          <a:solidFill>
            <a:schemeClr val="bg1"/>
          </a:solidFill>
          <a:ln>
            <a:solidFill>
              <a:srgbClr val="343940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en-US" sz="2000" dirty="0"/>
              <a:t>Cafeteria plan ends at retirement.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en-US" sz="2000" dirty="0"/>
              <a:t>Employees may be eligible to prepay premiums pretax through the end of the year in which they retire.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en-US" sz="2000" dirty="0"/>
              <a:t>HR/Payroll reps can determine worth of annual leave/compensatory time/holiday payouts. 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en-US" sz="2000" dirty="0"/>
              <a:t>Retiree’s first month of premiums is divided between last two active paychecks.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65790F1-8291-487C-653D-3CB647155B92}"/>
              </a:ext>
            </a:extLst>
          </p:cNvPr>
          <p:cNvSpPr txBox="1">
            <a:spLocks/>
          </p:cNvSpPr>
          <p:nvPr/>
        </p:nvSpPr>
        <p:spPr>
          <a:xfrm>
            <a:off x="500932" y="4436828"/>
            <a:ext cx="11402170" cy="1655987"/>
          </a:xfrm>
          <a:prstGeom prst="rect">
            <a:avLst/>
          </a:prstGeom>
          <a:solidFill>
            <a:srgbClr val="FFFF00"/>
          </a:solidFill>
          <a:ln>
            <a:solidFill>
              <a:srgbClr val="748035"/>
            </a:solidFill>
          </a:ln>
        </p:spPr>
        <p:txBody>
          <a:bodyPr vert="horz" lIns="182880" tIns="91440" rIns="9144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u="sng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EXCEPTIONS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Opted out of the Cafeteria Plan’s Premium-Only Participation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Dec. 1 retirement date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Transferred to active state spouse’s plan</a:t>
            </a:r>
          </a:p>
        </p:txBody>
      </p:sp>
    </p:spTree>
    <p:extLst>
      <p:ext uri="{BB962C8B-B14F-4D97-AF65-F5344CB8AC3E}">
        <p14:creationId xmlns:p14="http://schemas.microsoft.com/office/powerpoint/2010/main" val="2895762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9F55B-1C05-A478-350D-A782AF6EA7DF}"/>
              </a:ext>
            </a:extLst>
          </p:cNvPr>
          <p:cNvSpPr txBox="1">
            <a:spLocks/>
          </p:cNvSpPr>
          <p:nvPr/>
        </p:nvSpPr>
        <p:spPr>
          <a:xfrm>
            <a:off x="405517" y="291981"/>
            <a:ext cx="11465780" cy="1021921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Prepayment Example</a:t>
            </a:r>
          </a:p>
        </p:txBody>
      </p:sp>
      <p:graphicFrame>
        <p:nvGraphicFramePr>
          <p:cNvPr id="4" name="Table 23">
            <a:extLst>
              <a:ext uri="{FF2B5EF4-FFF2-40B4-BE49-F238E27FC236}">
                <a16:creationId xmlns:a16="http://schemas.microsoft.com/office/drawing/2014/main" id="{FAE697A5-0038-6723-84B5-7A1D0E1712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706912"/>
              </p:ext>
            </p:extLst>
          </p:nvPr>
        </p:nvGraphicFramePr>
        <p:xfrm>
          <a:off x="405516" y="1414659"/>
          <a:ext cx="11465780" cy="433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890">
                  <a:extLst>
                    <a:ext uri="{9D8B030D-6E8A-4147-A177-3AD203B41FA5}">
                      <a16:colId xmlns:a16="http://schemas.microsoft.com/office/drawing/2014/main" val="4263888737"/>
                    </a:ext>
                  </a:extLst>
                </a:gridCol>
                <a:gridCol w="5732890">
                  <a:extLst>
                    <a:ext uri="{9D8B030D-6E8A-4147-A177-3AD203B41FA5}">
                      <a16:colId xmlns:a16="http://schemas.microsoft.com/office/drawing/2014/main" val="553584142"/>
                    </a:ext>
                  </a:extLst>
                </a:gridCol>
              </a:tblGrid>
              <a:tr h="461324"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July 1 Retirement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July’s Premium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897338"/>
                  </a:ext>
                </a:extLst>
              </a:tr>
              <a:tr h="6590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Monthly retiree premium of $378 divided in half and deducted from last two active paychecks.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74533"/>
                  </a:ext>
                </a:extLst>
              </a:tr>
              <a:tr h="349038"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June 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3302293"/>
                  </a:ext>
                </a:extLst>
              </a:tr>
              <a:tr h="349038"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July 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2544482"/>
                  </a:ext>
                </a:extLst>
              </a:tr>
              <a:tr h="6590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spc="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Used annual leave payout to prepay Aug.-Dec. premiums pretax.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spc="-1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507105"/>
                  </a:ext>
                </a:extLst>
              </a:tr>
              <a:tr h="349038"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August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1147698"/>
                  </a:ext>
                </a:extLst>
              </a:tr>
              <a:tr h="349038"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September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2938965"/>
                  </a:ext>
                </a:extLst>
              </a:tr>
              <a:tr h="349038"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October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35669"/>
                  </a:ext>
                </a:extLst>
              </a:tr>
              <a:tr h="349038"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November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780135"/>
                  </a:ext>
                </a:extLst>
              </a:tr>
              <a:tr h="349038"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December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99912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342BE9D-5CBA-4F7E-99F3-6011F3B8BD98}"/>
              </a:ext>
            </a:extLst>
          </p:cNvPr>
          <p:cNvSpPr txBox="1"/>
          <p:nvPr/>
        </p:nvSpPr>
        <p:spPr>
          <a:xfrm>
            <a:off x="467526" y="5972655"/>
            <a:ext cx="4732627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Total Prepay Amount $378 x 5 = $1,890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939BA-E8E9-BBB8-3729-243574C68416}"/>
              </a:ext>
            </a:extLst>
          </p:cNvPr>
          <p:cNvSpPr txBox="1"/>
          <p:nvPr/>
        </p:nvSpPr>
        <p:spPr>
          <a:xfrm>
            <a:off x="5426691" y="5972655"/>
            <a:ext cx="420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*Default for premium collection is MOSERS retirement benefit payment</a:t>
            </a:r>
          </a:p>
        </p:txBody>
      </p:sp>
    </p:spTree>
    <p:extLst>
      <p:ext uri="{BB962C8B-B14F-4D97-AF65-F5344CB8AC3E}">
        <p14:creationId xmlns:p14="http://schemas.microsoft.com/office/powerpoint/2010/main" val="3052926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176D2A-B76D-56F4-8CC0-86A29D74E876}"/>
              </a:ext>
            </a:extLst>
          </p:cNvPr>
          <p:cNvSpPr txBox="1">
            <a:spLocks/>
          </p:cNvSpPr>
          <p:nvPr/>
        </p:nvSpPr>
        <p:spPr>
          <a:xfrm>
            <a:off x="2073402" y="2766225"/>
            <a:ext cx="7886700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Step 3 – Complete </a:t>
            </a:r>
            <a:br>
              <a:rPr lang="en-US" sz="3800" dirty="0"/>
            </a:br>
            <a:r>
              <a:rPr lang="en-US" sz="3800" dirty="0"/>
              <a:t>Retiree Enrollment</a:t>
            </a:r>
          </a:p>
        </p:txBody>
      </p:sp>
    </p:spTree>
    <p:extLst>
      <p:ext uri="{BB962C8B-B14F-4D97-AF65-F5344CB8AC3E}">
        <p14:creationId xmlns:p14="http://schemas.microsoft.com/office/powerpoint/2010/main" val="3051013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2206-0093-BE78-4798-41531D0D201A}"/>
              </a:ext>
            </a:extLst>
          </p:cNvPr>
          <p:cNvSpPr txBox="1">
            <a:spLocks/>
          </p:cNvSpPr>
          <p:nvPr/>
        </p:nvSpPr>
        <p:spPr>
          <a:xfrm>
            <a:off x="500932" y="413901"/>
            <a:ext cx="11274950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Submit Your Retiree Enrollment Form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AA6CD8-40A1-C8FF-87DD-9E8FA9095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249" r="29333"/>
          <a:stretch/>
        </p:blipFill>
        <p:spPr>
          <a:xfrm>
            <a:off x="1001868" y="4059468"/>
            <a:ext cx="5062330" cy="2065766"/>
          </a:xfrm>
          <a:prstGeom prst="rect">
            <a:avLst/>
          </a:prstGeom>
          <a:ln w="222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8869D6-8D7D-9987-8408-95F25851771E}"/>
              </a:ext>
            </a:extLst>
          </p:cNvPr>
          <p:cNvSpPr txBox="1">
            <a:spLocks/>
          </p:cNvSpPr>
          <p:nvPr/>
        </p:nvSpPr>
        <p:spPr>
          <a:xfrm>
            <a:off x="6424474" y="1931805"/>
            <a:ext cx="4765658" cy="4193430"/>
          </a:xfrm>
          <a:prstGeom prst="rect">
            <a:avLst/>
          </a:prstGeom>
          <a:solidFill>
            <a:schemeClr val="bg1"/>
          </a:solidFill>
        </p:spPr>
        <p:txBody>
          <a:bodyPr vert="horz" lIns="182880" tIns="137160" rIns="27432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To ensure a smooth transition, submit at least 60 days in advance of your retirement.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Medicare-eligible?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Submit a copy of your Medicare card showing enrollment in Medicare Parts A &amp; B.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Preferred Method: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Submit the </a:t>
            </a:r>
            <a:r>
              <a:rPr lang="en-US" sz="20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Retiree Enrollment Form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online</a:t>
            </a:r>
            <a:r>
              <a:rPr lang="en-US" sz="2000" dirty="0">
                <a:solidFill>
                  <a:srgbClr val="7480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through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myMCHCP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Deadline is 31 days after your retirement date.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806E97-BA55-3C68-ABB8-40A0384FC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333" b="58701"/>
          <a:stretch/>
        </p:blipFill>
        <p:spPr>
          <a:xfrm>
            <a:off x="1001868" y="1931804"/>
            <a:ext cx="5062330" cy="1701710"/>
          </a:xfrm>
          <a:prstGeom prst="rect">
            <a:avLst/>
          </a:prstGeom>
          <a:ln w="222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121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3BBC7-9776-66C1-1496-9DFD6C740A1E}"/>
              </a:ext>
            </a:extLst>
          </p:cNvPr>
          <p:cNvSpPr txBox="1">
            <a:spLocks/>
          </p:cNvSpPr>
          <p:nvPr/>
        </p:nvSpPr>
        <p:spPr>
          <a:xfrm>
            <a:off x="2152650" y="2766225"/>
            <a:ext cx="7886700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Coverage Changes After Retirement</a:t>
            </a:r>
          </a:p>
        </p:txBody>
      </p:sp>
    </p:spTree>
    <p:extLst>
      <p:ext uri="{BB962C8B-B14F-4D97-AF65-F5344CB8AC3E}">
        <p14:creationId xmlns:p14="http://schemas.microsoft.com/office/powerpoint/2010/main" val="3667231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3219D-0FAF-6116-F255-28013F93B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A709-5166-FFA5-E809-496F4E541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8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Employees may participate in an MCHCP plan at retirement if eligible to receive a monthly retirement benefit from either the Missouri State Employees' Retirement System (MOSERS) or another retirement system whose members are grandfathered for coverage under the plan by law.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800" dirty="0">
              <a:effectLst/>
              <a:latin typeface="Helvetica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800" i="1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MCHCP members who are employees of a state-sponsored college or university covered under the Plan should check with their employer to see if MCHCP retiree coverage is included as a benefit to employees.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57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51ECC-E93F-3703-9D02-76AF689AC191}"/>
              </a:ext>
            </a:extLst>
          </p:cNvPr>
          <p:cNvSpPr txBox="1">
            <a:spLocks/>
          </p:cNvSpPr>
          <p:nvPr/>
        </p:nvSpPr>
        <p:spPr>
          <a:xfrm>
            <a:off x="469127" y="559433"/>
            <a:ext cx="11322657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MCHCP Coverage Changes</a:t>
            </a:r>
          </a:p>
        </p:txBody>
      </p:sp>
      <p:graphicFrame>
        <p:nvGraphicFramePr>
          <p:cNvPr id="3" name="Content Placeholder 11">
            <a:extLst>
              <a:ext uri="{FF2B5EF4-FFF2-40B4-BE49-F238E27FC236}">
                <a16:creationId xmlns:a16="http://schemas.microsoft.com/office/drawing/2014/main" id="{1472D5CE-4509-41DD-8DB4-85A80654A28B}"/>
              </a:ext>
            </a:extLst>
          </p:cNvPr>
          <p:cNvGraphicFramePr>
            <a:graphicFrameLocks/>
          </p:cNvGraphicFramePr>
          <p:nvPr/>
        </p:nvGraphicFramePr>
        <p:xfrm>
          <a:off x="747190" y="2147773"/>
          <a:ext cx="4989847" cy="4064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ACE30-349A-1997-E80B-67519DAC53C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096001" y="2147773"/>
            <a:ext cx="5067630" cy="3973633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  <a:ln w="254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264C59"/>
                </a:solidFill>
              </a:rPr>
              <a:t>Use Open Enrollment (Oct. 1–31 each year) to update existing coverage. However, as a retiree, you can no longer elect new coverages or add dependents during this time.</a:t>
            </a:r>
          </a:p>
          <a:p>
            <a:r>
              <a:rPr lang="en-US" sz="1800" dirty="0">
                <a:solidFill>
                  <a:srgbClr val="264C59"/>
                </a:solidFill>
              </a:rPr>
              <a:t>Dependents may be added when there is a qualifying life event.</a:t>
            </a:r>
          </a:p>
          <a:p>
            <a:r>
              <a:rPr lang="en-US" sz="1800" dirty="0">
                <a:solidFill>
                  <a:srgbClr val="264C59"/>
                </a:solidFill>
              </a:rPr>
              <a:t>Provide proof of </a:t>
            </a:r>
            <a:r>
              <a:rPr lang="en-US" sz="1800" dirty="0">
                <a:solidFill>
                  <a:srgbClr val="264C59"/>
                </a:solidFill>
                <a:cs typeface="Helvetica" panose="020B0604020202020204" pitchFamily="34" charset="0"/>
              </a:rPr>
              <a:t>eligibility</a:t>
            </a:r>
            <a:r>
              <a:rPr lang="en-US" sz="1800" dirty="0">
                <a:solidFill>
                  <a:srgbClr val="264C59"/>
                </a:solidFill>
              </a:rPr>
              <a:t> (e.g., birth certificate, marriage license).</a:t>
            </a:r>
          </a:p>
          <a:p>
            <a:r>
              <a:rPr lang="en-US" sz="1800" dirty="0">
                <a:solidFill>
                  <a:srgbClr val="264C59"/>
                </a:solidFill>
              </a:rPr>
              <a:t>Medical plans may be changed when adding dependents due to a qualifying life event.</a:t>
            </a:r>
          </a:p>
          <a:p>
            <a:r>
              <a:rPr lang="en-US" sz="1800" dirty="0">
                <a:solidFill>
                  <a:srgbClr val="264C59"/>
                </a:solidFill>
              </a:rPr>
              <a:t>Medicare-eligible dependents will be enrolled in the Medicare plans.</a:t>
            </a:r>
          </a:p>
        </p:txBody>
      </p:sp>
    </p:spTree>
    <p:extLst>
      <p:ext uri="{BB962C8B-B14F-4D97-AF65-F5344CB8AC3E}">
        <p14:creationId xmlns:p14="http://schemas.microsoft.com/office/powerpoint/2010/main" val="3702388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3C63-05F5-A5C6-DFCF-ECE11372588E}"/>
              </a:ext>
            </a:extLst>
          </p:cNvPr>
          <p:cNvSpPr txBox="1">
            <a:spLocks/>
          </p:cNvSpPr>
          <p:nvPr/>
        </p:nvSpPr>
        <p:spPr>
          <a:xfrm>
            <a:off x="564543" y="596781"/>
            <a:ext cx="11107972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Survivor Coverage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60F908-282E-6B99-D5E2-7212B60EB307}"/>
              </a:ext>
            </a:extLst>
          </p:cNvPr>
          <p:cNvSpPr txBox="1">
            <a:spLocks/>
          </p:cNvSpPr>
          <p:nvPr/>
        </p:nvSpPr>
        <p:spPr>
          <a:xfrm>
            <a:off x="5864772" y="2119440"/>
            <a:ext cx="5807743" cy="3680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182880" tIns="182880" rIns="182880" bIns="18288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264C59"/>
                </a:solidFill>
              </a:rPr>
              <a:t>Survivors covered at the time of a retiree’s death may elect to continue coverage.</a:t>
            </a:r>
            <a:endParaRPr lang="en-US" sz="300" b="1" dirty="0">
              <a:solidFill>
                <a:srgbClr val="264C59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i="1" dirty="0">
                <a:solidFill>
                  <a:srgbClr val="264C59"/>
                </a:solidFill>
              </a:rPr>
              <a:t>Medicare members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264C59"/>
                </a:solidFill>
              </a:rPr>
              <a:t>Coverage automatically continues</a:t>
            </a:r>
          </a:p>
          <a:p>
            <a:pPr>
              <a:lnSpc>
                <a:spcPct val="120000"/>
              </a:lnSpc>
            </a:pPr>
            <a:r>
              <a:rPr lang="en-US" sz="2400" i="1" dirty="0">
                <a:solidFill>
                  <a:srgbClr val="264C59"/>
                </a:solidFill>
              </a:rPr>
              <a:t>Non-Medicare members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264C59"/>
                </a:solidFill>
              </a:rPr>
              <a:t>Complete MCHCP’s </a:t>
            </a:r>
            <a:r>
              <a:rPr lang="en-US" sz="1800" dirty="0">
                <a:solidFill>
                  <a:srgbClr val="0070C0"/>
                </a:solidFill>
              </a:rPr>
              <a:t>Survivor Enrollment Form </a:t>
            </a:r>
            <a:r>
              <a:rPr lang="en-US" sz="1800" dirty="0"/>
              <a:t>(31 days)</a:t>
            </a:r>
            <a:endParaRPr lang="en-US" sz="2800" dirty="0"/>
          </a:p>
        </p:txBody>
      </p:sp>
      <p:pic>
        <p:nvPicPr>
          <p:cNvPr id="6" name="Picture 5" descr="A person hugging a person&#10;&#10;Description automatically generated">
            <a:extLst>
              <a:ext uri="{FF2B5EF4-FFF2-40B4-BE49-F238E27FC236}">
                <a16:creationId xmlns:a16="http://schemas.microsoft.com/office/drawing/2014/main" id="{953E4BE6-9839-3579-9885-8D4E8E912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r="31207"/>
          <a:stretch/>
        </p:blipFill>
        <p:spPr>
          <a:xfrm>
            <a:off x="564542" y="2139493"/>
            <a:ext cx="4974409" cy="44845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0460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E1A6B-5222-E3E2-112F-4AB2C3240A64}"/>
              </a:ext>
            </a:extLst>
          </p:cNvPr>
          <p:cNvSpPr txBox="1">
            <a:spLocks/>
          </p:cNvSpPr>
          <p:nvPr/>
        </p:nvSpPr>
        <p:spPr>
          <a:xfrm>
            <a:off x="2152650" y="2804538"/>
            <a:ext cx="7886700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MCHCP and Medicare</a:t>
            </a:r>
          </a:p>
        </p:txBody>
      </p:sp>
    </p:spTree>
    <p:extLst>
      <p:ext uri="{BB962C8B-B14F-4D97-AF65-F5344CB8AC3E}">
        <p14:creationId xmlns:p14="http://schemas.microsoft.com/office/powerpoint/2010/main" val="2478545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1B57F-B5CC-EB6C-8F4B-129B3F32B47E}"/>
              </a:ext>
            </a:extLst>
          </p:cNvPr>
          <p:cNvSpPr txBox="1">
            <a:spLocks/>
          </p:cNvSpPr>
          <p:nvPr/>
        </p:nvSpPr>
        <p:spPr>
          <a:xfrm>
            <a:off x="516835" y="460620"/>
            <a:ext cx="11084118" cy="995972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Medicare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E0F72-7387-CB7A-1212-3D817239E382}"/>
              </a:ext>
            </a:extLst>
          </p:cNvPr>
          <p:cNvSpPr txBox="1"/>
          <p:nvPr/>
        </p:nvSpPr>
        <p:spPr>
          <a:xfrm>
            <a:off x="516836" y="1831532"/>
            <a:ext cx="6436994" cy="4140926"/>
          </a:xfrm>
          <a:prstGeom prst="rect">
            <a:avLst/>
          </a:prstGeom>
          <a:solidFill>
            <a:schemeClr val="bg1"/>
          </a:solidFill>
          <a:ln>
            <a:solidFill>
              <a:srgbClr val="748035"/>
            </a:solidFill>
          </a:ln>
        </p:spPr>
        <p:txBody>
          <a:bodyPr vert="horz" lIns="182880" tIns="365760" rIns="182880" bIns="365760" numCol="1" rtlCol="0" anchor="ctr" anchorCtr="0">
            <a:no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500000000000000" pitchFamily="34" charset="0"/>
              </a:rPr>
              <a:t>The Social Security Administration (SSA) administers Medicare </a:t>
            </a:r>
            <a:r>
              <a:rPr lang="en-US" b="1" dirty="0">
                <a:latin typeface="Helvetica" panose="020B0500000000000000" pitchFamily="34" charset="0"/>
              </a:rPr>
              <a:t>Parts A and B</a:t>
            </a:r>
            <a:r>
              <a:rPr lang="en-US" dirty="0">
                <a:latin typeface="Helvetica" panose="020B0500000000000000" pitchFamily="34" charset="0"/>
              </a:rPr>
              <a:t>.  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500000000000000" pitchFamily="34" charset="0"/>
              </a:rPr>
              <a:t>MCHCP’s Medicare Advantage Plan includes </a:t>
            </a:r>
            <a:r>
              <a:rPr lang="en-US" b="1" dirty="0">
                <a:latin typeface="Helvetica" panose="020B0500000000000000" pitchFamily="34" charset="0"/>
              </a:rPr>
              <a:t>Parts C and D </a:t>
            </a:r>
            <a:r>
              <a:rPr lang="en-US" dirty="0">
                <a:latin typeface="Helvetica" panose="020B0500000000000000" pitchFamily="34" charset="0"/>
              </a:rPr>
              <a:t>coverage and is only available to Medicare-eligible retirees.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You </a:t>
            </a:r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MUST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be enrolled in Medicare Parts A &amp; B and pay your Part B premium.</a:t>
            </a:r>
            <a:endParaRPr lang="en-US" dirty="0">
              <a:latin typeface="Helvetica" panose="020B0500000000000000" pitchFamily="34" charset="0"/>
            </a:endParaRP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500000000000000" pitchFamily="34" charset="0"/>
              </a:rPr>
              <a:t>Active employees may opt out of Medicare Part B until their retirement.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500000000000000" pitchFamily="34" charset="0"/>
              </a:rPr>
              <a:t>Contact SSA 3 to 4 months prior to your retirement date to enroll in Medicare Part B.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4F6330-32E6-B4A9-9943-397E7CC92105}"/>
              </a:ext>
            </a:extLst>
          </p:cNvPr>
          <p:cNvSpPr/>
          <p:nvPr/>
        </p:nvSpPr>
        <p:spPr>
          <a:xfrm>
            <a:off x="7258975" y="1831532"/>
            <a:ext cx="4341977" cy="4140926"/>
          </a:xfrm>
          <a:prstGeom prst="rect">
            <a:avLst/>
          </a:prstGeom>
          <a:gradFill flip="none" rotWithShape="1">
            <a:gsLst>
              <a:gs pos="0">
                <a:srgbClr val="FCFDFD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6EB0C0"/>
              </a:gs>
            </a:gsLst>
            <a:path path="shape">
              <a:fillToRect l="50000" t="50000" r="50000" b="50000"/>
            </a:path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Insurance</a:t>
            </a:r>
          </a:p>
        </p:txBody>
      </p:sp>
      <p:pic>
        <p:nvPicPr>
          <p:cNvPr id="5" name="Graphic 4" descr="Hospital">
            <a:extLst>
              <a:ext uri="{FF2B5EF4-FFF2-40B4-BE49-F238E27FC236}">
                <a16:creationId xmlns:a16="http://schemas.microsoft.com/office/drawing/2014/main" id="{F626EB89-2052-0199-54B4-FA4C01BC3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0772" y="1917417"/>
            <a:ext cx="1012586" cy="1012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84FE3-ADE4-81A8-A635-150DC1F43380}"/>
              </a:ext>
            </a:extLst>
          </p:cNvPr>
          <p:cNvSpPr txBox="1"/>
          <p:nvPr/>
        </p:nvSpPr>
        <p:spPr>
          <a:xfrm>
            <a:off x="9201312" y="2160441"/>
            <a:ext cx="1703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 A </a:t>
            </a:r>
          </a:p>
          <a:p>
            <a:r>
              <a:rPr lang="en-US" sz="1400" dirty="0"/>
              <a:t>Hospital Insurance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E5B607-9B43-9181-EFF1-8D77A36A61A1}"/>
              </a:ext>
            </a:extLst>
          </p:cNvPr>
          <p:cNvSpPr txBox="1"/>
          <p:nvPr/>
        </p:nvSpPr>
        <p:spPr>
          <a:xfrm>
            <a:off x="7829826" y="3069161"/>
            <a:ext cx="1664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PART B </a:t>
            </a:r>
          </a:p>
          <a:p>
            <a:pPr algn="r"/>
            <a:r>
              <a:rPr lang="en-US" sz="1400" dirty="0"/>
              <a:t>Medical Insurance</a:t>
            </a:r>
          </a:p>
        </p:txBody>
      </p:sp>
      <p:pic>
        <p:nvPicPr>
          <p:cNvPr id="8" name="Graphic 7" descr="Doctor">
            <a:extLst>
              <a:ext uri="{FF2B5EF4-FFF2-40B4-BE49-F238E27FC236}">
                <a16:creationId xmlns:a16="http://schemas.microsoft.com/office/drawing/2014/main" id="{5E6F5C23-5517-21F7-9B86-90934AA90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3881" y="2845968"/>
            <a:ext cx="1012586" cy="1012586"/>
          </a:xfrm>
          <a:prstGeom prst="rect">
            <a:avLst/>
          </a:prstGeom>
        </p:spPr>
      </p:pic>
      <p:pic>
        <p:nvPicPr>
          <p:cNvPr id="9" name="Graphic 8" descr="Medical">
            <a:extLst>
              <a:ext uri="{FF2B5EF4-FFF2-40B4-BE49-F238E27FC236}">
                <a16:creationId xmlns:a16="http://schemas.microsoft.com/office/drawing/2014/main" id="{2E4114A9-AA0F-B90C-75F2-402028534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0747" y="3922340"/>
            <a:ext cx="971641" cy="9716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4AC94B-3337-6570-E156-5C82FC9559B9}"/>
              </a:ext>
            </a:extLst>
          </p:cNvPr>
          <p:cNvSpPr txBox="1"/>
          <p:nvPr/>
        </p:nvSpPr>
        <p:spPr>
          <a:xfrm>
            <a:off x="9072008" y="4076143"/>
            <a:ext cx="1779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 C </a:t>
            </a:r>
          </a:p>
          <a:p>
            <a:r>
              <a:rPr lang="en-US" sz="1400" dirty="0"/>
              <a:t>Medicare Advantage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D15AE-5E3A-DA87-6DA5-130CFE08D10D}"/>
              </a:ext>
            </a:extLst>
          </p:cNvPr>
          <p:cNvSpPr txBox="1"/>
          <p:nvPr/>
        </p:nvSpPr>
        <p:spPr>
          <a:xfrm>
            <a:off x="7717659" y="5008246"/>
            <a:ext cx="1699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PART D </a:t>
            </a:r>
          </a:p>
          <a:p>
            <a:pPr algn="r"/>
            <a:r>
              <a:rPr lang="en-US" sz="1400" dirty="0"/>
              <a:t>Prescription Drug</a:t>
            </a:r>
          </a:p>
        </p:txBody>
      </p:sp>
      <p:pic>
        <p:nvPicPr>
          <p:cNvPr id="12" name="Graphic 11" descr="Medicine">
            <a:extLst>
              <a:ext uri="{FF2B5EF4-FFF2-40B4-BE49-F238E27FC236}">
                <a16:creationId xmlns:a16="http://schemas.microsoft.com/office/drawing/2014/main" id="{A50E718F-38F2-FFE8-0A8F-5733495B4B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37750" y="4820715"/>
            <a:ext cx="971642" cy="97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7006C90-E596-5058-0624-C0DBD6732D86}"/>
              </a:ext>
            </a:extLst>
          </p:cNvPr>
          <p:cNvSpPr txBox="1">
            <a:spLocks/>
          </p:cNvSpPr>
          <p:nvPr/>
        </p:nvSpPr>
        <p:spPr>
          <a:xfrm>
            <a:off x="524785" y="1500487"/>
            <a:ext cx="11115923" cy="4430486"/>
          </a:xfrm>
          <a:prstGeom prst="rect">
            <a:avLst/>
          </a:prstGeom>
          <a:solidFill>
            <a:schemeClr val="bg1"/>
          </a:solidFill>
          <a:ln>
            <a:solidFill>
              <a:srgbClr val="748035"/>
            </a:solidFill>
          </a:ln>
        </p:spPr>
        <p:txBody>
          <a:bodyPr vert="horz" lIns="182880" tIns="18288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Submit a copy of your Medicare card to MCHCP upon receipt.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To ensure a smooth transition, submit </a:t>
            </a:r>
            <a:r>
              <a:rPr lang="en-US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60 days in advance.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Medicare-eligible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retired members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are automatically enrolled in the UnitedHealthcare (UHC) Group Medicare Advantage Plan </a:t>
            </a:r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(Part C)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&amp; Express Scripts Medicare </a:t>
            </a:r>
            <a:r>
              <a:rPr lang="en-US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(Part D)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prescription drug plan.</a:t>
            </a:r>
            <a:endParaRPr lang="en-US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Non-Medicare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members and/or dependents remain in a non-Medicare MCHCP plan.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Premiums will be adjusted based on Medicare status.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A9D5BAF-5FCF-062D-A917-D41B16F03CC0}"/>
              </a:ext>
            </a:extLst>
          </p:cNvPr>
          <p:cNvSpPr txBox="1">
            <a:spLocks/>
          </p:cNvSpPr>
          <p:nvPr/>
        </p:nvSpPr>
        <p:spPr>
          <a:xfrm>
            <a:off x="524786" y="270623"/>
            <a:ext cx="11115924" cy="100954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Medicare-Eligible Retiree</a:t>
            </a:r>
          </a:p>
        </p:txBody>
      </p:sp>
    </p:spTree>
    <p:extLst>
      <p:ext uri="{BB962C8B-B14F-4D97-AF65-F5344CB8AC3E}">
        <p14:creationId xmlns:p14="http://schemas.microsoft.com/office/powerpoint/2010/main" val="230497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E065-EEBF-326B-03CE-2CB8A6D6A859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400" b="1" kern="1200">
                <a:latin typeface="Georgia" panose="02040502050405020303" pitchFamily="18" charset="0"/>
                <a:ea typeface="+mj-ea"/>
                <a:cs typeface="+mj-cs"/>
              </a:rPr>
              <a:t>Medicare Advantage Plan (Part 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E0ED9-9D70-252B-A6D3-00889D2EC473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515599" cy="4351338"/>
          </a:xfrm>
          <a:prstGeom prst="rect">
            <a:avLst/>
          </a:prstGeom>
          <a:solidFill>
            <a:schemeClr val="bg1"/>
          </a:solidFill>
          <a:ln>
            <a:solidFill>
              <a:srgbClr val="748035"/>
            </a:solidFill>
          </a:ln>
        </p:spPr>
        <p:txBody>
          <a:bodyPr vert="horz" lIns="182880" tIns="182880" rIns="182880" bIns="1828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Customized plan for Missouri state retirees</a:t>
            </a:r>
          </a:p>
          <a:p>
            <a:r>
              <a:rPr lang="en-US" sz="2400" dirty="0"/>
              <a:t>UnitedHealthcare (UHC) administers</a:t>
            </a:r>
          </a:p>
          <a:p>
            <a:r>
              <a:rPr lang="en-US" sz="2400" dirty="0"/>
              <a:t>Group Medicare Advantage PPO plan </a:t>
            </a:r>
          </a:p>
          <a:p>
            <a:r>
              <a:rPr lang="en-US" sz="2400" dirty="0"/>
              <a:t>Nationwide coverage </a:t>
            </a:r>
          </a:p>
          <a:p>
            <a:r>
              <a:rPr lang="en-US" sz="2400" dirty="0"/>
              <a:t>Preventive Care – covered at 100%</a:t>
            </a:r>
          </a:p>
          <a:p>
            <a:r>
              <a:rPr lang="en-US" sz="2400" dirty="0"/>
              <a:t>Copayments for majority of services </a:t>
            </a:r>
            <a:endParaRPr lang="en-US" sz="2400" dirty="0">
              <a:highlight>
                <a:srgbClr val="FFFF00"/>
              </a:highlight>
            </a:endParaRPr>
          </a:p>
          <a:p>
            <a:pPr marL="228600" lvl="1">
              <a:spcBef>
                <a:spcPts val="1000"/>
              </a:spcBef>
            </a:pPr>
            <a:r>
              <a:rPr lang="en-US" sz="2400" dirty="0"/>
              <a:t>$15 for PCP </a:t>
            </a:r>
          </a:p>
          <a:p>
            <a:pPr marL="228600" lvl="1">
              <a:spcBef>
                <a:spcPts val="1000"/>
              </a:spcBef>
            </a:pPr>
            <a:r>
              <a:rPr lang="en-US" sz="2400" dirty="0"/>
              <a:t>$30 for specialists</a:t>
            </a:r>
          </a:p>
          <a:p>
            <a:r>
              <a:rPr lang="en-US" sz="2400" dirty="0"/>
              <a:t>$1,500 yearly out-of-pocket maximum</a:t>
            </a:r>
          </a:p>
        </p:txBody>
      </p:sp>
      <p:pic>
        <p:nvPicPr>
          <p:cNvPr id="1028" name="Picture 4" descr="Medicare Coverage Options from UnitedHealthcare">
            <a:extLst>
              <a:ext uri="{FF2B5EF4-FFF2-40B4-BE49-F238E27FC236}">
                <a16:creationId xmlns:a16="http://schemas.microsoft.com/office/drawing/2014/main" id="{1B9EEDE1-142A-1CB6-6899-3D6589870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52" r="-14394"/>
          <a:stretch/>
        </p:blipFill>
        <p:spPr bwMode="auto">
          <a:xfrm>
            <a:off x="7753514" y="2061378"/>
            <a:ext cx="2760784" cy="354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099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9E2F4-5663-9D54-2515-974DA95E5555}"/>
              </a:ext>
            </a:extLst>
          </p:cNvPr>
          <p:cNvSpPr txBox="1">
            <a:spLocks/>
          </p:cNvSpPr>
          <p:nvPr/>
        </p:nvSpPr>
        <p:spPr>
          <a:xfrm>
            <a:off x="338667" y="247597"/>
            <a:ext cx="11480800" cy="122560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dirty="0"/>
              <a:t>Additional Programs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0465E7-24A4-861F-6B09-E3CF5B58E636}"/>
              </a:ext>
            </a:extLst>
          </p:cNvPr>
          <p:cNvSpPr txBox="1"/>
          <p:nvPr/>
        </p:nvSpPr>
        <p:spPr>
          <a:xfrm>
            <a:off x="338667" y="1608667"/>
            <a:ext cx="11480800" cy="51789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91440" rIns="0" bIns="91440" numCol="2" rtlCol="0">
            <a:noAutofit/>
          </a:bodyPr>
          <a:lstStyle/>
          <a:p>
            <a:pPr marL="457200" indent="-457200">
              <a:lnSpc>
                <a:spcPts val="63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Virtual Visits</a:t>
            </a:r>
          </a:p>
          <a:p>
            <a:pPr marL="457200" indent="-457200">
              <a:lnSpc>
                <a:spcPts val="63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Helvetica" panose="020B0604020202020204" pitchFamily="34" charset="0"/>
                <a:cs typeface="Helvetica" panose="020B0604020202020204" pitchFamily="34" charset="0"/>
              </a:rPr>
              <a:t>HouseCalls</a:t>
            </a:r>
            <a:endParaRPr lang="en-US" sz="4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lnSpc>
                <a:spcPts val="63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Annual Wellness Visit</a:t>
            </a:r>
          </a:p>
          <a:p>
            <a:pPr marL="457200" indent="-457200">
              <a:lnSpc>
                <a:spcPts val="63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Renew Active® by UnitedHealthcare®</a:t>
            </a:r>
          </a:p>
          <a:p>
            <a:pPr marL="457200" indent="-457200">
              <a:lnSpc>
                <a:spcPts val="63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UnitedHealthcare® Healthy at Home</a:t>
            </a:r>
          </a:p>
          <a:p>
            <a:pPr marL="457200" indent="-457200">
              <a:lnSpc>
                <a:spcPts val="63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Rally® Coach</a:t>
            </a:r>
          </a:p>
          <a:p>
            <a:pPr marL="457200" indent="-457200">
              <a:lnSpc>
                <a:spcPts val="63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UnitedHealthcare Hearing</a:t>
            </a:r>
          </a:p>
          <a:p>
            <a:pPr marL="457200" indent="-457200">
              <a:lnSpc>
                <a:spcPts val="63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22929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857D-FA3F-2992-41E0-2670CD987C05}"/>
              </a:ext>
            </a:extLst>
          </p:cNvPr>
          <p:cNvSpPr txBox="1">
            <a:spLocks/>
          </p:cNvSpPr>
          <p:nvPr/>
        </p:nvSpPr>
        <p:spPr>
          <a:xfrm>
            <a:off x="304800" y="98222"/>
            <a:ext cx="11531599" cy="1164335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Prescription Drug Plan (Part 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BDDCD-1BC6-7FCE-C9F2-A81CF40B4051}"/>
              </a:ext>
            </a:extLst>
          </p:cNvPr>
          <p:cNvSpPr txBox="1">
            <a:spLocks/>
          </p:cNvSpPr>
          <p:nvPr/>
        </p:nvSpPr>
        <p:spPr>
          <a:xfrm>
            <a:off x="304800" y="1365317"/>
            <a:ext cx="11531599" cy="5441883"/>
          </a:xfrm>
          <a:prstGeom prst="rect">
            <a:avLst/>
          </a:prstGeom>
          <a:solidFill>
            <a:schemeClr val="bg1"/>
          </a:solidFill>
          <a:ln>
            <a:solidFill>
              <a:srgbClr val="748035"/>
            </a:solidFill>
          </a:ln>
        </p:spPr>
        <p:txBody>
          <a:bodyPr tIns="18288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/>
              <a:t>Express Scripts Medicare administers the prescription drug plan.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Medicare members are automatically enrolled.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Fill prescriptions at any nationwide network, or by using home delivery.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Must pay copayments for preferred generic or brand, or non-preferred drugs.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There is no donut hole.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There is no additional premium. (It’s included in the Medicare Advantage Plan!)</a:t>
            </a:r>
          </a:p>
        </p:txBody>
      </p:sp>
      <p:pic>
        <p:nvPicPr>
          <p:cNvPr id="2050" name="Picture 2" descr="Express Scripts Introduces Medicare Part D Plan Offerings for 2019">
            <a:extLst>
              <a:ext uri="{FF2B5EF4-FFF2-40B4-BE49-F238E27FC236}">
                <a16:creationId xmlns:a16="http://schemas.microsoft.com/office/drawing/2014/main" id="{B303C8AC-5A0D-B006-0B59-4C0E3BF47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032" y="5492683"/>
            <a:ext cx="5173133" cy="107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92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12CE-9271-936B-9956-BD77F1A64C94}"/>
              </a:ext>
            </a:extLst>
          </p:cNvPr>
          <p:cNvSpPr txBox="1">
            <a:spLocks/>
          </p:cNvSpPr>
          <p:nvPr/>
        </p:nvSpPr>
        <p:spPr>
          <a:xfrm>
            <a:off x="413467" y="457207"/>
            <a:ext cx="11251095" cy="10036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Medicare Advantage Plan Tips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EF052EB-C026-7166-0534-8338F06AD3B5}"/>
              </a:ext>
            </a:extLst>
          </p:cNvPr>
          <p:cNvSpPr txBox="1">
            <a:spLocks/>
          </p:cNvSpPr>
          <p:nvPr/>
        </p:nvSpPr>
        <p:spPr>
          <a:xfrm>
            <a:off x="413467" y="1752601"/>
            <a:ext cx="11251095" cy="4394200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18288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u="sng" dirty="0">
                <a:latin typeface="Helvetica" panose="020B0604020202020204" pitchFamily="34" charset="0"/>
                <a:cs typeface="Helvetica" panose="020B0604020202020204" pitchFamily="34" charset="0"/>
              </a:rPr>
              <a:t>DO NOT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 enroll in another Medicare Advantage, Medigap, Medicare Supplement or another Medicare Part D plan.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You may contact Missouri SHIP at 800-390-3330, or visit 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www.missouriship.org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, for free, unbiased, confidential Medicare counseling and education.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For questions regarding Medicare, call 1-800-MEDICARE or visit 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www.medicare.gov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0540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BEAD7C-F3D1-A99E-ACE8-1C24BA65626F}"/>
              </a:ext>
            </a:extLst>
          </p:cNvPr>
          <p:cNvSpPr txBox="1">
            <a:spLocks/>
          </p:cNvSpPr>
          <p:nvPr/>
        </p:nvSpPr>
        <p:spPr>
          <a:xfrm>
            <a:off x="2152650" y="2766225"/>
            <a:ext cx="7886700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Resources and Reminders</a:t>
            </a:r>
          </a:p>
        </p:txBody>
      </p:sp>
    </p:spTree>
    <p:extLst>
      <p:ext uri="{BB962C8B-B14F-4D97-AF65-F5344CB8AC3E}">
        <p14:creationId xmlns:p14="http://schemas.microsoft.com/office/powerpoint/2010/main" val="2743943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B583EA-ED51-574C-63EA-1EE17D76698F}"/>
              </a:ext>
            </a:extLst>
          </p:cNvPr>
          <p:cNvSpPr txBox="1">
            <a:spLocks/>
          </p:cNvSpPr>
          <p:nvPr/>
        </p:nvSpPr>
        <p:spPr>
          <a:xfrm>
            <a:off x="0" y="527719"/>
            <a:ext cx="12192000" cy="1027798"/>
          </a:xfrm>
          <a:prstGeom prst="rect">
            <a:avLst/>
          </a:prstGeom>
          <a:blipFill>
            <a:blip r:embed="rId2">
              <a:alphaModFix amt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Missouri Consolidated Health Care Plan (MCHCP)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A7B6C1E-A4AB-56E6-4B46-488BDB669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10" y="1557708"/>
            <a:ext cx="6277725" cy="4851212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C8AF7E6A-E3CA-DDF9-F69A-A27608A73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904" y="2240972"/>
            <a:ext cx="1427250" cy="2137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E4C5A1-AA56-FD10-EAEE-D5ACB6CF9189}"/>
              </a:ext>
            </a:extLst>
          </p:cNvPr>
          <p:cNvSpPr txBox="1"/>
          <p:nvPr/>
        </p:nvSpPr>
        <p:spPr>
          <a:xfrm>
            <a:off x="1297059" y="4573371"/>
            <a:ext cx="16501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Meredith Curry</a:t>
            </a:r>
          </a:p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Education Specialist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43DF1-0D80-CA6B-BB03-463A741F5855}"/>
              </a:ext>
            </a:extLst>
          </p:cNvPr>
          <p:cNvSpPr txBox="1"/>
          <p:nvPr/>
        </p:nvSpPr>
        <p:spPr>
          <a:xfrm>
            <a:off x="9516499" y="4573371"/>
            <a:ext cx="15812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Jody Tellman</a:t>
            </a:r>
          </a:p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Education Specialist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9B907-8DCF-6F9C-5B31-23218A965FAE}"/>
              </a:ext>
            </a:extLst>
          </p:cNvPr>
          <p:cNvSpPr txBox="1"/>
          <p:nvPr/>
        </p:nvSpPr>
        <p:spPr>
          <a:xfrm>
            <a:off x="4947042" y="3326891"/>
            <a:ext cx="234328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MCHCP</a:t>
            </a:r>
          </a:p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PO Box 104355</a:t>
            </a:r>
          </a:p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Jefferson City, MO 65110</a:t>
            </a:r>
          </a:p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www.mchcp.org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001A2F-093D-8CA2-86FA-3934608A90B3}"/>
              </a:ext>
            </a:extLst>
          </p:cNvPr>
          <p:cNvSpPr txBox="1"/>
          <p:nvPr/>
        </p:nvSpPr>
        <p:spPr>
          <a:xfrm>
            <a:off x="4610276" y="4564496"/>
            <a:ext cx="36892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Member Services: 800-487-0771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4C568-A6CB-7CE5-60F0-0A8C791D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524" y="2227301"/>
            <a:ext cx="1427251" cy="21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11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E86C9-F74D-5F69-F295-E8038D508A73}"/>
              </a:ext>
            </a:extLst>
          </p:cNvPr>
          <p:cNvSpPr txBox="1">
            <a:spLocks/>
          </p:cNvSpPr>
          <p:nvPr/>
        </p:nvSpPr>
        <p:spPr>
          <a:xfrm>
            <a:off x="405497" y="353568"/>
            <a:ext cx="11381005" cy="1200912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Additional </a:t>
            </a:r>
            <a:r>
              <a:rPr lang="en-US" sz="3800" dirty="0" err="1"/>
              <a:t>eForms</a:t>
            </a:r>
            <a:r>
              <a:rPr lang="en-US" sz="3800" dirty="0"/>
              <a:t> available on </a:t>
            </a:r>
            <a:r>
              <a:rPr lang="en-US" sz="3800" dirty="0" err="1"/>
              <a:t>myMCHCP</a:t>
            </a:r>
            <a:endParaRPr lang="en-US" sz="3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9D422-5440-FB2F-7B1D-69A05D7A0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" t="6582" r="1279" b="3563"/>
          <a:stretch/>
        </p:blipFill>
        <p:spPr>
          <a:xfrm>
            <a:off x="405497" y="2279336"/>
            <a:ext cx="11381005" cy="31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45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7D062-8575-74F0-EE49-C8959EA50A8A}"/>
              </a:ext>
            </a:extLst>
          </p:cNvPr>
          <p:cNvSpPr txBox="1">
            <a:spLocks/>
          </p:cNvSpPr>
          <p:nvPr/>
        </p:nvSpPr>
        <p:spPr>
          <a:xfrm>
            <a:off x="524786" y="329407"/>
            <a:ext cx="11179534" cy="100954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Reminders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D23F5EB-EDF2-58A2-35FC-320820B1D384}"/>
              </a:ext>
            </a:extLst>
          </p:cNvPr>
          <p:cNvSpPr txBox="1">
            <a:spLocks/>
          </p:cNvSpPr>
          <p:nvPr/>
        </p:nvSpPr>
        <p:spPr>
          <a:xfrm>
            <a:off x="524785" y="1624403"/>
            <a:ext cx="11179533" cy="4180046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91440" rIns="9144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Complete enrollment (preferably within 60 days of retirement date) and submit a copy of your Medicare card (if eligible).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Retirees who completed the Retiree Enrollment </a:t>
            </a:r>
            <a:r>
              <a:rPr lang="en-US" sz="2000" u="sng" dirty="0">
                <a:latin typeface="Helvetica" panose="020B0604020202020204" pitchFamily="34" charset="0"/>
                <a:cs typeface="Helvetica" panose="020B0604020202020204" pitchFamily="34" charset="0"/>
              </a:rPr>
              <a:t>DO NOT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need to complete the COBRA packet.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Non-Medicare retirees not enrolled in TRICARE may continue the </a:t>
            </a:r>
            <a:r>
              <a:rPr 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Strive for Wellness</a:t>
            </a:r>
            <a:r>
              <a:rPr lang="en-US" sz="2000" i="1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®</a:t>
            </a:r>
            <a:r>
              <a:rPr 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incentives.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The Strive Employee Life and Family (SELF) Program continues for 18 months after retirement.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Oct. 1–31 is Open Enrollment each year. Review your plans to make necessary changes.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Always keep your contact information up-to-date with MCHCP. 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If you do not enroll at retirement, or if you cancel coverage as a retiree, you cannot enroll later.</a:t>
            </a:r>
          </a:p>
        </p:txBody>
      </p:sp>
    </p:spTree>
    <p:extLst>
      <p:ext uri="{BB962C8B-B14F-4D97-AF65-F5344CB8AC3E}">
        <p14:creationId xmlns:p14="http://schemas.microsoft.com/office/powerpoint/2010/main" val="236571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20586-5028-8096-B489-F90BEF417C9C}"/>
              </a:ext>
            </a:extLst>
          </p:cNvPr>
          <p:cNvSpPr txBox="1"/>
          <p:nvPr/>
        </p:nvSpPr>
        <p:spPr>
          <a:xfrm>
            <a:off x="2391115" y="4261359"/>
            <a:ext cx="7426517" cy="617733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0D0D0D"/>
                </a:solidFill>
              </a:rPr>
              <a:t>Eligibility/Enrollment, premiums, change of address, name change or general benefit questions.</a:t>
            </a:r>
          </a:p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0D0D0D"/>
                </a:solidFill>
              </a:rPr>
              <a:t>Plan contact information can be found on our website or in your Enrollment Guide.</a:t>
            </a:r>
          </a:p>
        </p:txBody>
      </p:sp>
    </p:spTree>
    <p:extLst>
      <p:ext uri="{BB962C8B-B14F-4D97-AF65-F5344CB8AC3E}">
        <p14:creationId xmlns:p14="http://schemas.microsoft.com/office/powerpoint/2010/main" val="2592880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5980B-EDCF-B3BF-2113-6B499AE72170}"/>
              </a:ext>
            </a:extLst>
          </p:cNvPr>
          <p:cNvSpPr txBox="1"/>
          <p:nvPr/>
        </p:nvSpPr>
        <p:spPr>
          <a:xfrm>
            <a:off x="311973" y="365133"/>
            <a:ext cx="11526413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rPr>
              <a:t>MCHCP provides coverage to employees and retirees of </a:t>
            </a:r>
            <a:br>
              <a:rPr lang="en-US" sz="2600" b="1" dirty="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en-US" sz="2600" b="1" u="sng" dirty="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rPr>
              <a:t>MOST</a:t>
            </a:r>
            <a:r>
              <a:rPr lang="en-US" sz="2600" b="1" dirty="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rPr>
              <a:t> state agencies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D696F-3DAF-2250-84B0-648129C748B0}"/>
              </a:ext>
            </a:extLst>
          </p:cNvPr>
          <p:cNvSpPr txBox="1"/>
          <p:nvPr/>
        </p:nvSpPr>
        <p:spPr>
          <a:xfrm>
            <a:off x="311973" y="1825625"/>
            <a:ext cx="11526414" cy="352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182880" tIns="182880" rIns="182880" bIns="18288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anose="020B0500000000000000" pitchFamily="34" charset="0"/>
              </a:rPr>
              <a:t>Active state employees and non-Medicare retirees </a:t>
            </a:r>
            <a:r>
              <a:rPr lang="en-US" sz="2400" dirty="0">
                <a:latin typeface="Helvetica" panose="020B0500000000000000" pitchFamily="34" charset="0"/>
              </a:rPr>
              <a:t>– HSA, PPO 750 and PPO 1250 medical plans with a commercial prescription drug plan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anose="020B0500000000000000" pitchFamily="34" charset="0"/>
              </a:rPr>
              <a:t>Military members </a:t>
            </a:r>
            <a:r>
              <a:rPr lang="en-US" sz="2400" dirty="0">
                <a:latin typeface="Helvetica" panose="020B0500000000000000" pitchFamily="34" charset="0"/>
              </a:rPr>
              <a:t>– Option of TRICARE Supplement plan (Note: They will need to contact Selman and Co. to see if they are eligible.)</a:t>
            </a:r>
          </a:p>
          <a:p>
            <a:pPr marL="285750" indent="-22860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anose="020B0500000000000000" pitchFamily="34" charset="0"/>
              </a:rPr>
              <a:t>Retired members with Medicare </a:t>
            </a:r>
            <a:r>
              <a:rPr lang="en-US" sz="2400" dirty="0">
                <a:latin typeface="Helvetica" panose="020B0500000000000000" pitchFamily="34" charset="0"/>
              </a:rPr>
              <a:t>– Group Medicare Advantage PPO plan </a:t>
            </a:r>
            <a:r>
              <a:rPr lang="en-US" sz="2400" b="1" i="1" u="sng" dirty="0">
                <a:latin typeface="Helvetica" panose="020B0500000000000000" pitchFamily="34" charset="0"/>
              </a:rPr>
              <a:t>with</a:t>
            </a:r>
            <a:r>
              <a:rPr lang="en-US" sz="2400" dirty="0">
                <a:latin typeface="Helvetica" panose="020B0500000000000000" pitchFamily="34" charset="0"/>
              </a:rPr>
              <a:t> Part D prescription drug plan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500000000000000" pitchFamily="34" charset="0"/>
              </a:rPr>
              <a:t>MCHCP also administers dental and vision benefits, and the SELF program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AE413-2973-CAF3-65E7-10D736147F68}"/>
              </a:ext>
            </a:extLst>
          </p:cNvPr>
          <p:cNvSpPr txBox="1"/>
          <p:nvPr/>
        </p:nvSpPr>
        <p:spPr>
          <a:xfrm>
            <a:off x="311973" y="5517819"/>
            <a:ext cx="11526413" cy="1292662"/>
          </a:xfrm>
          <a:prstGeom prst="rect">
            <a:avLst/>
          </a:prstGeom>
          <a:solidFill>
            <a:srgbClr val="FFFF00"/>
          </a:solidFill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sz="20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MCHCP members who are employees of a state-sponsored college or university covered under the Plan should check with their employer to see if MCHCP retiree coverage is included as a benefit to employees.</a:t>
            </a:r>
            <a:endParaRPr 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1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E6827F-8D3A-32D4-4329-B34EBA572F04}"/>
              </a:ext>
            </a:extLst>
          </p:cNvPr>
          <p:cNvSpPr txBox="1">
            <a:spLocks/>
          </p:cNvSpPr>
          <p:nvPr/>
        </p:nvSpPr>
        <p:spPr>
          <a:xfrm>
            <a:off x="432619" y="301500"/>
            <a:ext cx="11262852" cy="5861556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5000000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5400" dirty="0">
                <a:solidFill>
                  <a:srgbClr val="0070C0"/>
                </a:solidFill>
              </a:rPr>
              <a:t>Retire with MCHCP in 3 Steps:</a:t>
            </a:r>
          </a:p>
          <a:p>
            <a:pPr marL="0" indent="0" algn="ctr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sz="3100" dirty="0">
                <a:solidFill>
                  <a:srgbClr val="0070C0"/>
                </a:solidFill>
              </a:rPr>
              <a:t>Step 1 </a:t>
            </a:r>
            <a:r>
              <a:rPr lang="en-US" sz="3100" dirty="0"/>
              <a:t>– Determine Options</a:t>
            </a:r>
          </a:p>
          <a:p>
            <a:endParaRPr lang="en-US" sz="3100" dirty="0"/>
          </a:p>
          <a:p>
            <a:pPr marL="0" indent="0">
              <a:buNone/>
            </a:pPr>
            <a:r>
              <a:rPr lang="en-US" sz="3100" dirty="0">
                <a:solidFill>
                  <a:srgbClr val="0070C0"/>
                </a:solidFill>
              </a:rPr>
              <a:t>	Step 2 </a:t>
            </a:r>
            <a:r>
              <a:rPr lang="en-US" sz="3100" dirty="0"/>
              <a:t>– Determine Premiums/Prepayment Option</a:t>
            </a:r>
          </a:p>
          <a:p>
            <a:pPr marL="0" indent="0">
              <a:buNone/>
            </a:pPr>
            <a:endParaRPr lang="en-US" sz="31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100" dirty="0">
                <a:solidFill>
                  <a:srgbClr val="0070C0"/>
                </a:solidFill>
              </a:rPr>
              <a:t>	Step 3 </a:t>
            </a:r>
            <a:r>
              <a:rPr lang="en-US" sz="3100" dirty="0"/>
              <a:t>– Complete Retiree Enrollment</a:t>
            </a:r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  <a:p>
            <a:pPr lvl="8">
              <a:lnSpc>
                <a:spcPct val="120000"/>
              </a:lnSpc>
            </a:pPr>
            <a:r>
              <a:rPr lang="en-US" sz="3400" dirty="0"/>
              <a:t>Coverage Changes After Retirement</a:t>
            </a:r>
          </a:p>
          <a:p>
            <a:pPr lvl="8">
              <a:lnSpc>
                <a:spcPct val="120000"/>
              </a:lnSpc>
            </a:pPr>
            <a:r>
              <a:rPr lang="en-US" sz="3400" dirty="0"/>
              <a:t>MCHCP and Medicare</a:t>
            </a:r>
          </a:p>
          <a:p>
            <a:pPr lvl="8">
              <a:lnSpc>
                <a:spcPct val="120000"/>
              </a:lnSpc>
            </a:pPr>
            <a:r>
              <a:rPr lang="en-US" sz="3400" dirty="0"/>
              <a:t>Resources and Reminders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C6CF8-9443-21F0-AA75-1B4AF987F482}"/>
              </a:ext>
            </a:extLst>
          </p:cNvPr>
          <p:cNvSpPr txBox="1"/>
          <p:nvPr/>
        </p:nvSpPr>
        <p:spPr>
          <a:xfrm>
            <a:off x="1515938" y="4564187"/>
            <a:ext cx="29645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We’ll also discuss: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0A02F7-9EE2-6065-7F66-D2C099A35AD8}"/>
              </a:ext>
            </a:extLst>
          </p:cNvPr>
          <p:cNvCxnSpPr>
            <a:cxnSpLocks/>
          </p:cNvCxnSpPr>
          <p:nvPr/>
        </p:nvCxnSpPr>
        <p:spPr>
          <a:xfrm>
            <a:off x="1573159" y="4387265"/>
            <a:ext cx="8853949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9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C449-2084-2FD1-F153-9FAFFCB79E60}"/>
              </a:ext>
            </a:extLst>
          </p:cNvPr>
          <p:cNvSpPr txBox="1">
            <a:spLocks/>
          </p:cNvSpPr>
          <p:nvPr/>
        </p:nvSpPr>
        <p:spPr>
          <a:xfrm>
            <a:off x="2152650" y="2766225"/>
            <a:ext cx="7886700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Step 1 - Determine Options</a:t>
            </a:r>
          </a:p>
        </p:txBody>
      </p:sp>
    </p:spTree>
    <p:extLst>
      <p:ext uri="{BB962C8B-B14F-4D97-AF65-F5344CB8AC3E}">
        <p14:creationId xmlns:p14="http://schemas.microsoft.com/office/powerpoint/2010/main" val="2548578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5F78-DCE4-ED56-F009-DBF282EAA583}"/>
              </a:ext>
            </a:extLst>
          </p:cNvPr>
          <p:cNvSpPr txBox="1">
            <a:spLocks/>
          </p:cNvSpPr>
          <p:nvPr/>
        </p:nvSpPr>
        <p:spPr>
          <a:xfrm>
            <a:off x="393289" y="365133"/>
            <a:ext cx="11297265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dirty="0"/>
              <a:t>Continue or Enroll in Coverage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1A4596-87E9-24C5-9277-19EC77E2A038}"/>
              </a:ext>
            </a:extLst>
          </p:cNvPr>
          <p:cNvSpPr txBox="1"/>
          <p:nvPr/>
        </p:nvSpPr>
        <p:spPr>
          <a:xfrm>
            <a:off x="393289" y="1825625"/>
            <a:ext cx="11297265" cy="4351338"/>
          </a:xfrm>
          <a:prstGeom prst="rect">
            <a:avLst/>
          </a:prstGeom>
          <a:solidFill>
            <a:schemeClr val="bg1"/>
          </a:solidFill>
          <a:ln>
            <a:solidFill>
              <a:srgbClr val="748035"/>
            </a:solidFill>
          </a:ln>
        </p:spPr>
        <p:txBody>
          <a:bodyPr vert="horz" lIns="182880" tIns="182880" rIns="182880" bIns="18288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Helvetica" panose="020B0500000000000000" pitchFamily="34" charset="0"/>
              </a:rPr>
              <a:t>Retirees and their dependents may continue their existing coverage </a:t>
            </a:r>
            <a:r>
              <a:rPr lang="en-US" sz="2400" u="sng" dirty="0">
                <a:latin typeface="Helvetica" panose="020B0500000000000000" pitchFamily="34" charset="0"/>
              </a:rPr>
              <a:t>OR</a:t>
            </a:r>
            <a:r>
              <a:rPr lang="en-US" sz="2400" dirty="0">
                <a:latin typeface="Helvetica" panose="020B0500000000000000" pitchFamily="34" charset="0"/>
              </a:rPr>
              <a:t> may enroll in coverage with: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Helvetica" panose="020B0500000000000000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Helvetica" panose="020B0500000000000000" pitchFamily="34" charset="0"/>
            </a:endParaRP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500000000000000" pitchFamily="34" charset="0"/>
              </a:rPr>
              <a:t>proof of other coverage for six months immediately prior to retirement; and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Helvetica" panose="020B0500000000000000" pitchFamily="34" charset="0"/>
            </a:endParaRP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500000000000000" pitchFamily="34" charset="0"/>
              </a:rPr>
              <a:t>proof of eligibility for dependents, such as a birth certificate or marriage license.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Helvetica" panose="020B0500000000000000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Helvetica" panose="020B0500000000000000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Helvetica" panose="020B0500000000000000" pitchFamily="34" charset="0"/>
              </a:rPr>
              <a:t>If you choose </a:t>
            </a:r>
            <a:r>
              <a:rPr lang="en-US" sz="2400" u="sng" dirty="0">
                <a:latin typeface="Helvetica" panose="020B0500000000000000" pitchFamily="34" charset="0"/>
              </a:rPr>
              <a:t>NOT TO</a:t>
            </a:r>
            <a:r>
              <a:rPr lang="en-US" sz="2400" dirty="0">
                <a:latin typeface="Helvetica" panose="020B0500000000000000" pitchFamily="34" charset="0"/>
              </a:rPr>
              <a:t> continue or enroll in coverage, you have lost the opportunity to have MCHCP coverage in retirement.</a:t>
            </a:r>
          </a:p>
        </p:txBody>
      </p:sp>
    </p:spTree>
    <p:extLst>
      <p:ext uri="{BB962C8B-B14F-4D97-AF65-F5344CB8AC3E}">
        <p14:creationId xmlns:p14="http://schemas.microsoft.com/office/powerpoint/2010/main" val="2654764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BFA87-F684-A4FD-647D-04B048A63FAD}"/>
              </a:ext>
            </a:extLst>
          </p:cNvPr>
          <p:cNvSpPr txBox="1">
            <a:spLocks/>
          </p:cNvSpPr>
          <p:nvPr/>
        </p:nvSpPr>
        <p:spPr>
          <a:xfrm>
            <a:off x="403123" y="231021"/>
            <a:ext cx="11351342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Transfer Coverage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62529-E799-4978-02BC-06745F6EB782}"/>
              </a:ext>
            </a:extLst>
          </p:cNvPr>
          <p:cNvSpPr txBox="1"/>
          <p:nvPr/>
        </p:nvSpPr>
        <p:spPr>
          <a:xfrm>
            <a:off x="403123" y="1762017"/>
            <a:ext cx="11351341" cy="4400244"/>
          </a:xfrm>
          <a:prstGeom prst="rect">
            <a:avLst/>
          </a:prstGeom>
          <a:solidFill>
            <a:schemeClr val="bg1"/>
          </a:solidFill>
          <a:ln>
            <a:solidFill>
              <a:srgbClr val="748035"/>
            </a:solidFill>
          </a:ln>
        </p:spPr>
        <p:txBody>
          <a:bodyPr vert="horz" lIns="182880" tIns="182880" rIns="182880" bIns="182880" rtlCol="0">
            <a:noAutofit/>
          </a:bodyPr>
          <a:lstStyle/>
          <a:p>
            <a:pPr marL="285750" indent="-228600" defTabSz="9144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500000000000000" pitchFamily="34" charset="0"/>
              </a:rPr>
              <a:t>Retirees may transfer to their spouse’s MCHCP coverage at retirement.</a:t>
            </a:r>
          </a:p>
          <a:p>
            <a:pPr marL="285750" indent="-228600" defTabSz="9144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Helvetica" panose="020B0500000000000000" pitchFamily="34" charset="0"/>
            </a:endParaRPr>
          </a:p>
          <a:p>
            <a:pPr marL="285750" indent="-228600" defTabSz="9144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500000000000000" pitchFamily="34" charset="0"/>
              </a:rPr>
              <a:t>Members can transfer back to their own coverage later if the coverage is continuous.</a:t>
            </a:r>
          </a:p>
          <a:p>
            <a:pPr marL="285750" indent="-228600" defTabSz="9144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Helvetica" panose="020B0500000000000000" pitchFamily="34" charset="0"/>
            </a:endParaRPr>
          </a:p>
          <a:p>
            <a:pPr marL="285750" indent="-228600" defTabSz="9144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500000000000000" pitchFamily="34" charset="0"/>
              </a:rPr>
              <a:t>MCHCP </a:t>
            </a:r>
            <a:r>
              <a:rPr lang="en-US" sz="2400" u="sng" dirty="0">
                <a:latin typeface="Helvetica" panose="020B0500000000000000" pitchFamily="34" charset="0"/>
              </a:rPr>
              <a:t>DOES NOT</a:t>
            </a:r>
            <a:r>
              <a:rPr lang="en-US" sz="2400" dirty="0">
                <a:latin typeface="Helvetica" panose="020B0500000000000000" pitchFamily="34" charset="0"/>
              </a:rPr>
              <a:t> administer medical plans for MoDOT, the Missouri Department of Conservation or the Missouri State Highway Patrol.</a:t>
            </a:r>
          </a:p>
        </p:txBody>
      </p:sp>
    </p:spTree>
    <p:extLst>
      <p:ext uri="{BB962C8B-B14F-4D97-AF65-F5344CB8AC3E}">
        <p14:creationId xmlns:p14="http://schemas.microsoft.com/office/powerpoint/2010/main" val="3062433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E5332-CF08-AFC6-315A-B45771B64A14}"/>
              </a:ext>
            </a:extLst>
          </p:cNvPr>
          <p:cNvSpPr txBox="1">
            <a:spLocks/>
          </p:cNvSpPr>
          <p:nvPr/>
        </p:nvSpPr>
        <p:spPr>
          <a:xfrm>
            <a:off x="491613" y="291981"/>
            <a:ext cx="11218606" cy="1325563"/>
          </a:xfrm>
          <a:prstGeom prst="rect">
            <a:avLst/>
          </a:prstGeom>
          <a:solidFill>
            <a:schemeClr val="bg1"/>
          </a:solidFill>
          <a:ln>
            <a:solidFill>
              <a:srgbClr val="264C59"/>
            </a:solidFill>
          </a:ln>
        </p:spPr>
        <p:txBody>
          <a:bodyPr vert="horz" lIns="182880" tIns="45720" rIns="1828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64C5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800" dirty="0"/>
              <a:t>Cancel Coverage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10F24-0F38-F412-7F6B-0AFA09003F95}"/>
              </a:ext>
            </a:extLst>
          </p:cNvPr>
          <p:cNvSpPr txBox="1"/>
          <p:nvPr/>
        </p:nvSpPr>
        <p:spPr>
          <a:xfrm>
            <a:off x="491613" y="1825624"/>
            <a:ext cx="11218606" cy="3978827"/>
          </a:xfrm>
          <a:prstGeom prst="rect">
            <a:avLst/>
          </a:prstGeom>
          <a:solidFill>
            <a:schemeClr val="bg1"/>
          </a:solidFill>
          <a:ln>
            <a:solidFill>
              <a:srgbClr val="748035"/>
            </a:solidFill>
          </a:ln>
        </p:spPr>
        <p:txBody>
          <a:bodyPr vert="horz" lIns="182880" tIns="182880" rIns="182880" bIns="182880" rtlCol="0">
            <a:normAutofit/>
          </a:bodyPr>
          <a:lstStyle/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500000000000000" pitchFamily="34" charset="0"/>
              </a:rPr>
              <a:t>Retirees can elect to cancel </a:t>
            </a:r>
            <a:r>
              <a:rPr lang="en-US" sz="2800" u="sng" dirty="0">
                <a:latin typeface="Helvetica" panose="020B0500000000000000" pitchFamily="34" charset="0"/>
              </a:rPr>
              <a:t>ALL OR PARTS</a:t>
            </a:r>
            <a:r>
              <a:rPr lang="en-US" sz="2800" dirty="0">
                <a:latin typeface="Helvetica" panose="020B0500000000000000" pitchFamily="34" charset="0"/>
              </a:rPr>
              <a:t> of their coverage.</a:t>
            </a:r>
          </a:p>
          <a:p>
            <a:pPr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Helvetica" panose="020B0500000000000000" pitchFamily="34" charset="0"/>
            </a:endParaRP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500000000000000" pitchFamily="34" charset="0"/>
              </a:rPr>
              <a:t>Retirees who cancel or fail to elect coverage for themselves or their dependents </a:t>
            </a:r>
            <a:r>
              <a:rPr lang="en-US" sz="2800" u="sng" dirty="0">
                <a:latin typeface="Helvetica" panose="020B0500000000000000" pitchFamily="34" charset="0"/>
              </a:rPr>
              <a:t>CANNOT</a:t>
            </a:r>
            <a:r>
              <a:rPr lang="en-US" sz="2800" dirty="0">
                <a:latin typeface="Helvetica" panose="020B0500000000000000" pitchFamily="34" charset="0"/>
              </a:rPr>
              <a:t> re-enroll later (unless otherwise eligible).</a:t>
            </a:r>
          </a:p>
        </p:txBody>
      </p:sp>
    </p:spTree>
    <p:extLst>
      <p:ext uri="{BB962C8B-B14F-4D97-AF65-F5344CB8AC3E}">
        <p14:creationId xmlns:p14="http://schemas.microsoft.com/office/powerpoint/2010/main" val="27660106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MCHCP_202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HCP_2021" id="{BCF3CF65-A1B2-4948-BFDC-40734DF087B9}" vid="{FE4C33B1-2F16-4939-BD3E-7AC328F9EF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1703</Words>
  <Application>Microsoft Office PowerPoint</Application>
  <PresentationFormat>Widescreen</PresentationFormat>
  <Paragraphs>286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Courier New</vt:lpstr>
      <vt:lpstr>Garamond</vt:lpstr>
      <vt:lpstr>Georgia</vt:lpstr>
      <vt:lpstr>Helvetica</vt:lpstr>
      <vt:lpstr>Trebuchet MS</vt:lpstr>
      <vt:lpstr>MCHCP_2021</vt:lpstr>
      <vt:lpstr>Ready To Retire</vt:lpstr>
      <vt:lpstr>Disclaimer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2021-08-03T19:02:23Z</dcterms:created>
  <dcterms:modified xsi:type="dcterms:W3CDTF">2023-12-05T20:19:11Z</dcterms:modified>
</cp:coreProperties>
</file>